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media/image31.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57" r:id="rId3"/>
    <p:sldMasterId id="2147483772" r:id="rId4"/>
    <p:sldMasterId id="2147483807" r:id="rId5"/>
    <p:sldMasterId id="2147483846" r:id="rId6"/>
  </p:sldMasterIdLst>
  <p:notesMasterIdLst>
    <p:notesMasterId r:id="rId32"/>
  </p:notesMasterIdLst>
  <p:sldIdLst>
    <p:sldId id="3316" r:id="rId7"/>
    <p:sldId id="803" r:id="rId8"/>
    <p:sldId id="5386" r:id="rId9"/>
    <p:sldId id="5384" r:id="rId10"/>
    <p:sldId id="5387" r:id="rId11"/>
    <p:sldId id="5388" r:id="rId12"/>
    <p:sldId id="3280" r:id="rId13"/>
    <p:sldId id="262" r:id="rId14"/>
    <p:sldId id="3094" r:id="rId15"/>
    <p:sldId id="5377" r:id="rId16"/>
    <p:sldId id="3318" r:id="rId17"/>
    <p:sldId id="3096" r:id="rId18"/>
    <p:sldId id="5383" r:id="rId19"/>
    <p:sldId id="272" r:id="rId20"/>
    <p:sldId id="5390" r:id="rId21"/>
    <p:sldId id="261" r:id="rId22"/>
    <p:sldId id="358" r:id="rId23"/>
    <p:sldId id="5378" r:id="rId24"/>
    <p:sldId id="276" r:id="rId25"/>
    <p:sldId id="361" r:id="rId26"/>
    <p:sldId id="279" r:id="rId27"/>
    <p:sldId id="280" r:id="rId28"/>
    <p:sldId id="327" r:id="rId29"/>
    <p:sldId id="333" r:id="rId30"/>
    <p:sldId id="35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01" autoAdjust="0"/>
    <p:restoredTop sz="94660"/>
  </p:normalViewPr>
  <p:slideViewPr>
    <p:cSldViewPr snapToGrid="0">
      <p:cViewPr varScale="1">
        <p:scale>
          <a:sx n="65" d="100"/>
          <a:sy n="65" d="100"/>
        </p:scale>
        <p:origin x="12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10AD4B-279D-4717-B023-6407C7F5F8E9}"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297066DC-75F7-48FD-A9D2-3D17EC68591B}">
      <dgm:prSet phldrT="[Text]"/>
      <dgm:spPr/>
      <dgm:t>
        <a:bodyPr/>
        <a:lstStyle/>
        <a:p>
          <a:r>
            <a:rPr lang="en-US" altLang="en-US"/>
            <a:t>2011 : </a:t>
          </a:r>
          <a:r>
            <a:rPr lang="id-ID" altLang="en-US"/>
            <a:t>Survei Lembaga Kajian Islam dan Perdamaian (LaKIP)</a:t>
          </a:r>
          <a:r>
            <a:rPr lang="en-US" altLang="en-US"/>
            <a:t> </a:t>
          </a:r>
          <a:r>
            <a:rPr lang="id-ID" altLang="en-US"/>
            <a:t>tentang radikalisme di kalangan siswa dan guru Pendidikan Agama Islam (PAI) di Jabodetabek</a:t>
          </a:r>
          <a:r>
            <a:rPr lang="en-US" altLang="en-US"/>
            <a:t> </a:t>
          </a:r>
          <a:r>
            <a:rPr lang="id-ID" altLang="en-US"/>
            <a:t>: </a:t>
          </a:r>
          <a:endParaRPr lang="en-US" altLang="en-US"/>
        </a:p>
        <a:p>
          <a:r>
            <a:rPr lang="id-ID" altLang="en-US"/>
            <a:t>hampir 50 % setuju tindakan radikal; 25% siswa dan 21% guru menyatakan Pancasila tidak relevan; 84,8% siswa dan 76,2% guru setuju dengan penerapan Syariat Islam; 52,3% siswa dan 14,2% membenarkan serangan bom.</a:t>
          </a:r>
          <a:endParaRPr lang="en-US"/>
        </a:p>
      </dgm:t>
    </dgm:pt>
    <dgm:pt modelId="{E6ACEC57-B98E-45D0-9714-DDC276CC9CA8}" type="parTrans" cxnId="{AF9B37F6-2FFE-41E8-99B5-00587AF288A7}">
      <dgm:prSet/>
      <dgm:spPr/>
      <dgm:t>
        <a:bodyPr/>
        <a:lstStyle/>
        <a:p>
          <a:endParaRPr lang="en-US"/>
        </a:p>
      </dgm:t>
    </dgm:pt>
    <dgm:pt modelId="{202C1EFF-E2E8-4D40-BD4F-7AFD264E5F5C}" type="sibTrans" cxnId="{AF9B37F6-2FFE-41E8-99B5-00587AF288A7}">
      <dgm:prSet/>
      <dgm:spPr/>
      <dgm:t>
        <a:bodyPr/>
        <a:lstStyle/>
        <a:p>
          <a:endParaRPr lang="en-US"/>
        </a:p>
      </dgm:t>
    </dgm:pt>
    <dgm:pt modelId="{A9D221BC-CB33-4946-A05B-8005CC0A4679}">
      <dgm:prSet/>
      <dgm:spPr/>
      <dgm:t>
        <a:bodyPr/>
        <a:lstStyle/>
        <a:p>
          <a:r>
            <a:rPr lang="id-ID" altLang="en-US"/>
            <a:t>CSIS 2012: 33,4% tidak mau bertetangga dengan orang yang berlainan agama; 25% tidak percaya kepada umat agama lain, dan 68% menentang pembangunan tempat ibadah agama lain di lingkungannya.</a:t>
          </a:r>
          <a:endParaRPr lang="id-ID" altLang="en-US" dirty="0"/>
        </a:p>
      </dgm:t>
    </dgm:pt>
    <dgm:pt modelId="{56A86E02-F118-4393-9B81-440023F83878}" type="parTrans" cxnId="{A678EB19-36BD-4016-810E-B80055233C50}">
      <dgm:prSet/>
      <dgm:spPr/>
      <dgm:t>
        <a:bodyPr/>
        <a:lstStyle/>
        <a:p>
          <a:endParaRPr lang="en-US"/>
        </a:p>
      </dgm:t>
    </dgm:pt>
    <dgm:pt modelId="{FA3BD9FD-BEEC-4AFC-929D-D48A68202C88}" type="sibTrans" cxnId="{A678EB19-36BD-4016-810E-B80055233C50}">
      <dgm:prSet/>
      <dgm:spPr/>
      <dgm:t>
        <a:bodyPr/>
        <a:lstStyle/>
        <a:p>
          <a:endParaRPr lang="en-US"/>
        </a:p>
      </dgm:t>
    </dgm:pt>
    <dgm:pt modelId="{DB00F044-B501-4226-9C41-FD12A40F6C7E}">
      <dgm:prSet/>
      <dgm:spPr/>
      <dgm:t>
        <a:bodyPr/>
        <a:lstStyle/>
        <a:p>
          <a:r>
            <a:rPr lang="en-US"/>
            <a:t>The Pew Research Center, 2015:  </a:t>
          </a:r>
        </a:p>
        <a:p>
          <a:r>
            <a:rPr lang="en-US"/>
            <a:t>Sekitar 10 juta orang warga Indonesia mendukung ISIS - sebagian besar dari mereka merupakan anak-anak muda.</a:t>
          </a:r>
          <a:r>
            <a:rPr lang="id-ID"/>
            <a:t> </a:t>
          </a:r>
          <a:endParaRPr lang="id-ID" dirty="0"/>
        </a:p>
      </dgm:t>
    </dgm:pt>
    <dgm:pt modelId="{AA45EE46-5FF1-4238-9B4E-13A285D3E6BA}" type="parTrans" cxnId="{AC644DD1-DCF7-4F02-B1CE-344D042F4182}">
      <dgm:prSet/>
      <dgm:spPr/>
      <dgm:t>
        <a:bodyPr/>
        <a:lstStyle/>
        <a:p>
          <a:endParaRPr lang="en-US"/>
        </a:p>
      </dgm:t>
    </dgm:pt>
    <dgm:pt modelId="{16FB346C-E27F-44AC-9BC0-15C16C781824}" type="sibTrans" cxnId="{AC644DD1-DCF7-4F02-B1CE-344D042F4182}">
      <dgm:prSet/>
      <dgm:spPr/>
      <dgm:t>
        <a:bodyPr/>
        <a:lstStyle/>
        <a:p>
          <a:endParaRPr lang="en-US"/>
        </a:p>
      </dgm:t>
    </dgm:pt>
    <dgm:pt modelId="{CDD55C9E-1C6B-43D5-847C-B77A1C5D65F8}">
      <dgm:prSet/>
      <dgm:spPr/>
      <dgm:t>
        <a:bodyPr/>
        <a:lstStyle/>
        <a:p>
          <a:r>
            <a:rPr lang="en-US"/>
            <a:t>2015 : </a:t>
          </a:r>
        </a:p>
        <a:p>
          <a:r>
            <a:rPr lang="id-ID"/>
            <a:t>Badan Nasional Penanggulangan Terorisme (BNPT) tujuh perguruan tinggi negeri (PTN) top di Indonesia telah terpapar radikalisme. </a:t>
          </a:r>
          <a:endParaRPr lang="id-ID" b="1" dirty="0"/>
        </a:p>
      </dgm:t>
    </dgm:pt>
    <dgm:pt modelId="{F62F0922-2B3A-4067-9978-3D947B3BF1BC}" type="parTrans" cxnId="{5C29A907-B68A-4468-8396-DA9B82AF13B3}">
      <dgm:prSet/>
      <dgm:spPr/>
      <dgm:t>
        <a:bodyPr/>
        <a:lstStyle/>
        <a:p>
          <a:endParaRPr lang="en-US"/>
        </a:p>
      </dgm:t>
    </dgm:pt>
    <dgm:pt modelId="{CFC333C6-ECFE-4A67-B651-EDD780C8AED8}" type="sibTrans" cxnId="{5C29A907-B68A-4468-8396-DA9B82AF13B3}">
      <dgm:prSet/>
      <dgm:spPr/>
      <dgm:t>
        <a:bodyPr/>
        <a:lstStyle/>
        <a:p>
          <a:endParaRPr lang="en-US"/>
        </a:p>
      </dgm:t>
    </dgm:pt>
    <dgm:pt modelId="{DB8BE67B-0135-46A1-A207-5A0F550AF744}" type="pres">
      <dgm:prSet presAssocID="{4D10AD4B-279D-4717-B023-6407C7F5F8E9}" presName="linear" presStyleCnt="0">
        <dgm:presLayoutVars>
          <dgm:animLvl val="lvl"/>
          <dgm:resizeHandles val="exact"/>
        </dgm:presLayoutVars>
      </dgm:prSet>
      <dgm:spPr/>
    </dgm:pt>
    <dgm:pt modelId="{B240981A-5886-4545-B7FB-CBCC55C57C9A}" type="pres">
      <dgm:prSet presAssocID="{297066DC-75F7-48FD-A9D2-3D17EC68591B}" presName="parentText" presStyleLbl="node1" presStyleIdx="0" presStyleCnt="4">
        <dgm:presLayoutVars>
          <dgm:chMax val="0"/>
          <dgm:bulletEnabled val="1"/>
        </dgm:presLayoutVars>
      </dgm:prSet>
      <dgm:spPr/>
    </dgm:pt>
    <dgm:pt modelId="{A9B304D8-86D1-4EC9-8A05-62CDD3EB9864}" type="pres">
      <dgm:prSet presAssocID="{202C1EFF-E2E8-4D40-BD4F-7AFD264E5F5C}" presName="spacer" presStyleCnt="0"/>
      <dgm:spPr/>
    </dgm:pt>
    <dgm:pt modelId="{F3777CA0-B7A0-4D98-9D3E-0A5DEFFDC012}" type="pres">
      <dgm:prSet presAssocID="{A9D221BC-CB33-4946-A05B-8005CC0A4679}" presName="parentText" presStyleLbl="node1" presStyleIdx="1" presStyleCnt="4">
        <dgm:presLayoutVars>
          <dgm:chMax val="0"/>
          <dgm:bulletEnabled val="1"/>
        </dgm:presLayoutVars>
      </dgm:prSet>
      <dgm:spPr/>
    </dgm:pt>
    <dgm:pt modelId="{B1C65CE3-68EC-467D-8A5D-3D26DAE8D8A9}" type="pres">
      <dgm:prSet presAssocID="{FA3BD9FD-BEEC-4AFC-929D-D48A68202C88}" presName="spacer" presStyleCnt="0"/>
      <dgm:spPr/>
    </dgm:pt>
    <dgm:pt modelId="{06F17A91-7227-4C9A-B4C2-2056FB11539A}" type="pres">
      <dgm:prSet presAssocID="{DB00F044-B501-4226-9C41-FD12A40F6C7E}" presName="parentText" presStyleLbl="node1" presStyleIdx="2" presStyleCnt="4">
        <dgm:presLayoutVars>
          <dgm:chMax val="0"/>
          <dgm:bulletEnabled val="1"/>
        </dgm:presLayoutVars>
      </dgm:prSet>
      <dgm:spPr/>
    </dgm:pt>
    <dgm:pt modelId="{B9F9B26C-999F-40C5-B0A2-64C1FBA5410B}" type="pres">
      <dgm:prSet presAssocID="{16FB346C-E27F-44AC-9BC0-15C16C781824}" presName="spacer" presStyleCnt="0"/>
      <dgm:spPr/>
    </dgm:pt>
    <dgm:pt modelId="{CA23D7AD-D839-461B-8540-557C00DD94F1}" type="pres">
      <dgm:prSet presAssocID="{CDD55C9E-1C6B-43D5-847C-B77A1C5D65F8}" presName="parentText" presStyleLbl="node1" presStyleIdx="3" presStyleCnt="4">
        <dgm:presLayoutVars>
          <dgm:chMax val="0"/>
          <dgm:bulletEnabled val="1"/>
        </dgm:presLayoutVars>
      </dgm:prSet>
      <dgm:spPr/>
    </dgm:pt>
  </dgm:ptLst>
  <dgm:cxnLst>
    <dgm:cxn modelId="{5C29A907-B68A-4468-8396-DA9B82AF13B3}" srcId="{4D10AD4B-279D-4717-B023-6407C7F5F8E9}" destId="{CDD55C9E-1C6B-43D5-847C-B77A1C5D65F8}" srcOrd="3" destOrd="0" parTransId="{F62F0922-2B3A-4067-9978-3D947B3BF1BC}" sibTransId="{CFC333C6-ECFE-4A67-B651-EDD780C8AED8}"/>
    <dgm:cxn modelId="{A678EB19-36BD-4016-810E-B80055233C50}" srcId="{4D10AD4B-279D-4717-B023-6407C7F5F8E9}" destId="{A9D221BC-CB33-4946-A05B-8005CC0A4679}" srcOrd="1" destOrd="0" parTransId="{56A86E02-F118-4393-9B81-440023F83878}" sibTransId="{FA3BD9FD-BEEC-4AFC-929D-D48A68202C88}"/>
    <dgm:cxn modelId="{254E2472-3A3B-4D86-8D91-CF608A80CBA1}" type="presOf" srcId="{A9D221BC-CB33-4946-A05B-8005CC0A4679}" destId="{F3777CA0-B7A0-4D98-9D3E-0A5DEFFDC012}" srcOrd="0" destOrd="0" presId="urn:microsoft.com/office/officeart/2005/8/layout/vList2"/>
    <dgm:cxn modelId="{D144FA79-8BD3-4437-9F51-9A62E805A980}" type="presOf" srcId="{CDD55C9E-1C6B-43D5-847C-B77A1C5D65F8}" destId="{CA23D7AD-D839-461B-8540-557C00DD94F1}" srcOrd="0" destOrd="0" presId="urn:microsoft.com/office/officeart/2005/8/layout/vList2"/>
    <dgm:cxn modelId="{89671F85-8BB1-4196-AAFF-A2F09B619315}" type="presOf" srcId="{DB00F044-B501-4226-9C41-FD12A40F6C7E}" destId="{06F17A91-7227-4C9A-B4C2-2056FB11539A}" srcOrd="0" destOrd="0" presId="urn:microsoft.com/office/officeart/2005/8/layout/vList2"/>
    <dgm:cxn modelId="{2D792795-2216-4F02-91A4-F92369D7117D}" type="presOf" srcId="{297066DC-75F7-48FD-A9D2-3D17EC68591B}" destId="{B240981A-5886-4545-B7FB-CBCC55C57C9A}" srcOrd="0" destOrd="0" presId="urn:microsoft.com/office/officeart/2005/8/layout/vList2"/>
    <dgm:cxn modelId="{B6A3779E-8A93-40DA-8B0D-0EC1B7B5454C}" type="presOf" srcId="{4D10AD4B-279D-4717-B023-6407C7F5F8E9}" destId="{DB8BE67B-0135-46A1-A207-5A0F550AF744}" srcOrd="0" destOrd="0" presId="urn:microsoft.com/office/officeart/2005/8/layout/vList2"/>
    <dgm:cxn modelId="{AC644DD1-DCF7-4F02-B1CE-344D042F4182}" srcId="{4D10AD4B-279D-4717-B023-6407C7F5F8E9}" destId="{DB00F044-B501-4226-9C41-FD12A40F6C7E}" srcOrd="2" destOrd="0" parTransId="{AA45EE46-5FF1-4238-9B4E-13A285D3E6BA}" sibTransId="{16FB346C-E27F-44AC-9BC0-15C16C781824}"/>
    <dgm:cxn modelId="{AF9B37F6-2FFE-41E8-99B5-00587AF288A7}" srcId="{4D10AD4B-279D-4717-B023-6407C7F5F8E9}" destId="{297066DC-75F7-48FD-A9D2-3D17EC68591B}" srcOrd="0" destOrd="0" parTransId="{E6ACEC57-B98E-45D0-9714-DDC276CC9CA8}" sibTransId="{202C1EFF-E2E8-4D40-BD4F-7AFD264E5F5C}"/>
    <dgm:cxn modelId="{89FA62F2-7EEE-4CD4-89AB-87945F84C5FB}" type="presParOf" srcId="{DB8BE67B-0135-46A1-A207-5A0F550AF744}" destId="{B240981A-5886-4545-B7FB-CBCC55C57C9A}" srcOrd="0" destOrd="0" presId="urn:microsoft.com/office/officeart/2005/8/layout/vList2"/>
    <dgm:cxn modelId="{86ED45EC-AB54-470A-A02A-C98750660413}" type="presParOf" srcId="{DB8BE67B-0135-46A1-A207-5A0F550AF744}" destId="{A9B304D8-86D1-4EC9-8A05-62CDD3EB9864}" srcOrd="1" destOrd="0" presId="urn:microsoft.com/office/officeart/2005/8/layout/vList2"/>
    <dgm:cxn modelId="{2752CCCE-64C4-4E9F-8E4B-ACFF48E3CE5E}" type="presParOf" srcId="{DB8BE67B-0135-46A1-A207-5A0F550AF744}" destId="{F3777CA0-B7A0-4D98-9D3E-0A5DEFFDC012}" srcOrd="2" destOrd="0" presId="urn:microsoft.com/office/officeart/2005/8/layout/vList2"/>
    <dgm:cxn modelId="{E2875C93-90C2-4FA2-81DD-85D3A620C9BC}" type="presParOf" srcId="{DB8BE67B-0135-46A1-A207-5A0F550AF744}" destId="{B1C65CE3-68EC-467D-8A5D-3D26DAE8D8A9}" srcOrd="3" destOrd="0" presId="urn:microsoft.com/office/officeart/2005/8/layout/vList2"/>
    <dgm:cxn modelId="{03352770-F5A8-4646-B7D6-4846F2C5F721}" type="presParOf" srcId="{DB8BE67B-0135-46A1-A207-5A0F550AF744}" destId="{06F17A91-7227-4C9A-B4C2-2056FB11539A}" srcOrd="4" destOrd="0" presId="urn:microsoft.com/office/officeart/2005/8/layout/vList2"/>
    <dgm:cxn modelId="{DD741A26-AA4E-4863-93E6-3427AF116CD2}" type="presParOf" srcId="{DB8BE67B-0135-46A1-A207-5A0F550AF744}" destId="{B9F9B26C-999F-40C5-B0A2-64C1FBA5410B}" srcOrd="5" destOrd="0" presId="urn:microsoft.com/office/officeart/2005/8/layout/vList2"/>
    <dgm:cxn modelId="{80D8D5E9-6437-4896-BD48-4CF6C3F96B16}" type="presParOf" srcId="{DB8BE67B-0135-46A1-A207-5A0F550AF744}" destId="{CA23D7AD-D839-461B-8540-557C00DD94F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1257B6-1855-4E9E-B845-312619D8B0A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971DE7E-E34B-4151-894E-F989714D9A39}">
      <dgm:prSet/>
      <dgm:spPr/>
      <dgm:t>
        <a:bodyPr/>
        <a:lstStyle/>
        <a:p>
          <a:r>
            <a:rPr lang="id-ID"/>
            <a:t>Penelitian Pusat Studi  Budaya  dan  Perubahan  Sosial Universitas  Muhammadiyah  Surakarta: Media sosial Islam didominasi oleh berita kebencian. Berita-berita keagamaan yang penuh kebencian ini diakses  oleh  kaum muda. (Zuly Qodir, “Kaum Muda, Intoleransi, dan Radikalisme Agama.” </a:t>
          </a:r>
          <a:r>
            <a:rPr lang="id-ID" i="1"/>
            <a:t>Jurnal Studi Pemuda</a:t>
          </a:r>
          <a:r>
            <a:rPr lang="id-ID"/>
            <a:t>, Vol. 5, No. 1 (Mei 2016), 434.</a:t>
          </a:r>
          <a:endParaRPr lang="id-ID" dirty="0"/>
        </a:p>
      </dgm:t>
    </dgm:pt>
    <dgm:pt modelId="{8A02EA9F-5016-434D-BA71-025C935C3E95}" type="parTrans" cxnId="{E0F83C7F-D95C-40A7-9B14-1E1675169EDE}">
      <dgm:prSet/>
      <dgm:spPr/>
      <dgm:t>
        <a:bodyPr/>
        <a:lstStyle/>
        <a:p>
          <a:endParaRPr lang="en-US"/>
        </a:p>
      </dgm:t>
    </dgm:pt>
    <dgm:pt modelId="{2E2BBED8-821C-4A8D-9D10-071A8263FAB5}" type="sibTrans" cxnId="{E0F83C7F-D95C-40A7-9B14-1E1675169EDE}">
      <dgm:prSet/>
      <dgm:spPr/>
      <dgm:t>
        <a:bodyPr/>
        <a:lstStyle/>
        <a:p>
          <a:endParaRPr lang="en-US"/>
        </a:p>
      </dgm:t>
    </dgm:pt>
    <dgm:pt modelId="{AFF10517-E934-433C-A9A7-583031D14A73}" type="pres">
      <dgm:prSet presAssocID="{371257B6-1855-4E9E-B845-312619D8B0A3}" presName="linear" presStyleCnt="0">
        <dgm:presLayoutVars>
          <dgm:animLvl val="lvl"/>
          <dgm:resizeHandles val="exact"/>
        </dgm:presLayoutVars>
      </dgm:prSet>
      <dgm:spPr/>
    </dgm:pt>
    <dgm:pt modelId="{D436C57C-26F9-4BF2-8D65-5C8E417DD9E3}" type="pres">
      <dgm:prSet presAssocID="{6971DE7E-E34B-4151-894E-F989714D9A39}" presName="parentText" presStyleLbl="node1" presStyleIdx="0" presStyleCnt="1" custLinFactNeighborX="-14967" custLinFactNeighborY="0">
        <dgm:presLayoutVars>
          <dgm:chMax val="0"/>
          <dgm:bulletEnabled val="1"/>
        </dgm:presLayoutVars>
      </dgm:prSet>
      <dgm:spPr/>
    </dgm:pt>
  </dgm:ptLst>
  <dgm:cxnLst>
    <dgm:cxn modelId="{E0F80135-0CEE-43C5-ABD1-B5276BFB9166}" type="presOf" srcId="{371257B6-1855-4E9E-B845-312619D8B0A3}" destId="{AFF10517-E934-433C-A9A7-583031D14A73}" srcOrd="0" destOrd="0" presId="urn:microsoft.com/office/officeart/2005/8/layout/vList2"/>
    <dgm:cxn modelId="{D37F505D-8714-4A46-BD31-3C8754161643}" type="presOf" srcId="{6971DE7E-E34B-4151-894E-F989714D9A39}" destId="{D436C57C-26F9-4BF2-8D65-5C8E417DD9E3}" srcOrd="0" destOrd="0" presId="urn:microsoft.com/office/officeart/2005/8/layout/vList2"/>
    <dgm:cxn modelId="{E0F83C7F-D95C-40A7-9B14-1E1675169EDE}" srcId="{371257B6-1855-4E9E-B845-312619D8B0A3}" destId="{6971DE7E-E34B-4151-894E-F989714D9A39}" srcOrd="0" destOrd="0" parTransId="{8A02EA9F-5016-434D-BA71-025C935C3E95}" sibTransId="{2E2BBED8-821C-4A8D-9D10-071A8263FAB5}"/>
    <dgm:cxn modelId="{F30C5D59-5B23-4F7F-89D4-5613D7555B3A}" type="presParOf" srcId="{AFF10517-E934-433C-A9A7-583031D14A73}" destId="{D436C57C-26F9-4BF2-8D65-5C8E417DD9E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819855-9AC6-4FD3-B3D9-4587249C3AA1}" type="doc">
      <dgm:prSet loTypeId="urn:microsoft.com/office/officeart/2005/8/layout/arrow2" loCatId="process" qsTypeId="urn:microsoft.com/office/officeart/2005/8/quickstyle/simple2" qsCatId="simple" csTypeId="urn:microsoft.com/office/officeart/2005/8/colors/colorful1" csCatId="colorful" phldr="1"/>
      <dgm:spPr/>
      <dgm:t>
        <a:bodyPr/>
        <a:lstStyle/>
        <a:p>
          <a:endParaRPr lang="de-AT"/>
        </a:p>
      </dgm:t>
    </dgm:pt>
    <dgm:pt modelId="{0990879C-6571-49CA-837E-FD93B7E09AE0}">
      <dgm:prSet phldrT="[Text]" custT="1"/>
      <dgm:spPr/>
      <dgm:t>
        <a:bodyPr/>
        <a:lstStyle/>
        <a:p>
          <a:r>
            <a:rPr lang="en-GB" sz="1400" b="1">
              <a:solidFill>
                <a:schemeClr val="tx1"/>
              </a:solidFill>
              <a:latin typeface="Avenir Next LT Pro Demi" panose="020B0704020202020204" pitchFamily="34" charset="0"/>
            </a:rPr>
            <a:t>Exclusivity</a:t>
          </a:r>
          <a:endParaRPr lang="en-GB" sz="1400" b="1" dirty="0">
            <a:solidFill>
              <a:schemeClr val="tx1"/>
            </a:solidFill>
            <a:latin typeface="Avenir Next LT Pro Demi" panose="020B0704020202020204" pitchFamily="34" charset="0"/>
          </a:endParaRPr>
        </a:p>
      </dgm:t>
    </dgm:pt>
    <dgm:pt modelId="{BBAB354E-8403-4A8C-86E8-00AD37908A6E}" type="parTrans" cxnId="{8415044D-32A7-4093-8E7C-24B8BEF85864}">
      <dgm:prSet/>
      <dgm:spPr/>
      <dgm:t>
        <a:bodyPr/>
        <a:lstStyle/>
        <a:p>
          <a:endParaRPr lang="en-GB" sz="1800"/>
        </a:p>
      </dgm:t>
    </dgm:pt>
    <dgm:pt modelId="{987B70AE-EED8-4B2C-98F5-8DF7CF09FEC0}" type="sibTrans" cxnId="{8415044D-32A7-4093-8E7C-24B8BEF85864}">
      <dgm:prSet/>
      <dgm:spPr/>
      <dgm:t>
        <a:bodyPr/>
        <a:lstStyle/>
        <a:p>
          <a:endParaRPr lang="en-GB" sz="1800"/>
        </a:p>
      </dgm:t>
    </dgm:pt>
    <dgm:pt modelId="{A03790E2-32FA-4ED6-A56B-2C0DDF716D70}">
      <dgm:prSet phldrT="[Text]" custT="1"/>
      <dgm:spPr/>
      <dgm:t>
        <a:bodyPr/>
        <a:lstStyle/>
        <a:p>
          <a:r>
            <a:rPr lang="en-GB" sz="1400" b="1">
              <a:solidFill>
                <a:schemeClr val="tx1"/>
              </a:solidFill>
              <a:latin typeface="Avenir Next LT Pro Demi" panose="020B0704020202020204" pitchFamily="34" charset="0"/>
            </a:rPr>
            <a:t>Intolerance/</a:t>
          </a:r>
          <a:br>
            <a:rPr lang="en-GB" sz="1400" b="1">
              <a:solidFill>
                <a:schemeClr val="tx1"/>
              </a:solidFill>
              <a:latin typeface="Avenir Next LT Pro Demi" panose="020B0704020202020204" pitchFamily="34" charset="0"/>
            </a:rPr>
          </a:br>
          <a:r>
            <a:rPr lang="en-GB" sz="1400" b="1">
              <a:solidFill>
                <a:schemeClr val="tx1"/>
              </a:solidFill>
              <a:latin typeface="Avenir Next LT Pro Demi" panose="020B0704020202020204" pitchFamily="34" charset="0"/>
            </a:rPr>
            <a:t>Discriminatrion</a:t>
          </a:r>
          <a:endParaRPr lang="en-GB" sz="1400" b="1" dirty="0">
            <a:solidFill>
              <a:schemeClr val="tx1"/>
            </a:solidFill>
            <a:latin typeface="Avenir Next LT Pro Demi" panose="020B0704020202020204" pitchFamily="34" charset="0"/>
          </a:endParaRPr>
        </a:p>
      </dgm:t>
    </dgm:pt>
    <dgm:pt modelId="{3A25E34B-10B5-491D-81E0-A5393112BD4B}" type="parTrans" cxnId="{01DA02A4-33CC-4F2A-9342-1372705120B6}">
      <dgm:prSet/>
      <dgm:spPr/>
      <dgm:t>
        <a:bodyPr/>
        <a:lstStyle/>
        <a:p>
          <a:endParaRPr lang="en-GB" sz="1800"/>
        </a:p>
      </dgm:t>
    </dgm:pt>
    <dgm:pt modelId="{153D7A1C-BC08-4082-8479-BFD150DDDCDA}" type="sibTrans" cxnId="{01DA02A4-33CC-4F2A-9342-1372705120B6}">
      <dgm:prSet/>
      <dgm:spPr/>
      <dgm:t>
        <a:bodyPr/>
        <a:lstStyle/>
        <a:p>
          <a:endParaRPr lang="en-GB" sz="1800"/>
        </a:p>
      </dgm:t>
    </dgm:pt>
    <dgm:pt modelId="{E0431A60-3C4C-49DE-AD66-ACC6B322A387}">
      <dgm:prSet phldrT="[Text]" custT="1"/>
      <dgm:spPr/>
      <dgm:t>
        <a:bodyPr/>
        <a:lstStyle/>
        <a:p>
          <a:r>
            <a:rPr lang="en-GB" sz="1400" b="1" dirty="0">
              <a:solidFill>
                <a:schemeClr val="tx1"/>
              </a:solidFill>
              <a:latin typeface="Avenir Next LT Pro Demi" panose="020B0704020202020204" pitchFamily="34" charset="0"/>
            </a:rPr>
            <a:t>God is on our side </a:t>
          </a:r>
          <a:r>
            <a:rPr lang="en-GB" sz="1400" b="1">
              <a:solidFill>
                <a:schemeClr val="tx1"/>
              </a:solidFill>
              <a:latin typeface="Avenir Next LT Pro Demi" panose="020B0704020202020204" pitchFamily="34" charset="0"/>
            </a:rPr>
            <a:t>/ My </a:t>
          </a:r>
          <a:r>
            <a:rPr lang="en-GB" sz="1400" b="1" dirty="0">
              <a:solidFill>
                <a:schemeClr val="tx1"/>
              </a:solidFill>
              <a:latin typeface="Avenir Next LT Pro Demi" panose="020B0704020202020204" pitchFamily="34" charset="0"/>
            </a:rPr>
            <a:t>ideology is the Truth</a:t>
          </a:r>
        </a:p>
      </dgm:t>
    </dgm:pt>
    <dgm:pt modelId="{55BCCAF5-0AE8-49BC-9B11-9F0EF1DC994B}" type="parTrans" cxnId="{13F17B47-93A8-4C9F-9AB0-F03E25475984}">
      <dgm:prSet/>
      <dgm:spPr/>
      <dgm:t>
        <a:bodyPr/>
        <a:lstStyle/>
        <a:p>
          <a:endParaRPr lang="en-GB" sz="1800"/>
        </a:p>
      </dgm:t>
    </dgm:pt>
    <dgm:pt modelId="{E52FF38E-A1C5-4347-9E7E-C4C69FFBAA70}" type="sibTrans" cxnId="{13F17B47-93A8-4C9F-9AB0-F03E25475984}">
      <dgm:prSet/>
      <dgm:spPr/>
      <dgm:t>
        <a:bodyPr/>
        <a:lstStyle/>
        <a:p>
          <a:endParaRPr lang="en-GB" sz="1800"/>
        </a:p>
      </dgm:t>
    </dgm:pt>
    <dgm:pt modelId="{8323F68B-E290-49C2-885A-6F25DC7AD4D3}">
      <dgm:prSet phldrT="[Text]" custT="1"/>
      <dgm:spPr/>
      <dgm:t>
        <a:bodyPr/>
        <a:lstStyle/>
        <a:p>
          <a:r>
            <a:rPr lang="en-GB" sz="1400" b="1">
              <a:solidFill>
                <a:schemeClr val="tx1"/>
              </a:solidFill>
              <a:latin typeface="Avenir Next LT Pro Demi" panose="020B0704020202020204" pitchFamily="34" charset="0"/>
            </a:rPr>
            <a:t>Expansionism </a:t>
          </a:r>
          <a:br>
            <a:rPr lang="en-GB" sz="1400" b="1">
              <a:solidFill>
                <a:schemeClr val="tx1"/>
              </a:solidFill>
              <a:latin typeface="Avenir Next LT Pro Demi" panose="020B0704020202020204" pitchFamily="34" charset="0"/>
            </a:rPr>
          </a:br>
          <a:r>
            <a:rPr lang="en-GB" sz="1400" b="1">
              <a:solidFill>
                <a:schemeClr val="tx1"/>
              </a:solidFill>
              <a:latin typeface="Avenir Next LT Pro Demi" panose="020B0704020202020204" pitchFamily="34" charset="0"/>
            </a:rPr>
            <a:t>for God / ideology</a:t>
          </a:r>
          <a:endParaRPr lang="en-GB" sz="1400" b="1" dirty="0">
            <a:solidFill>
              <a:schemeClr val="tx1"/>
            </a:solidFill>
            <a:latin typeface="Avenir Next LT Pro Demi" panose="020B0704020202020204" pitchFamily="34" charset="0"/>
          </a:endParaRPr>
        </a:p>
      </dgm:t>
    </dgm:pt>
    <dgm:pt modelId="{A0C65C53-9BE6-4281-AA9A-DD77B34A50AC}" type="parTrans" cxnId="{005F8431-821D-4DD1-AC6F-DF4D9601CBA3}">
      <dgm:prSet/>
      <dgm:spPr/>
      <dgm:t>
        <a:bodyPr/>
        <a:lstStyle/>
        <a:p>
          <a:endParaRPr lang="en-GB" sz="1800"/>
        </a:p>
      </dgm:t>
    </dgm:pt>
    <dgm:pt modelId="{5ECF08CF-5E0B-44EF-BC9C-87118345D8CD}" type="sibTrans" cxnId="{005F8431-821D-4DD1-AC6F-DF4D9601CBA3}">
      <dgm:prSet/>
      <dgm:spPr/>
      <dgm:t>
        <a:bodyPr/>
        <a:lstStyle/>
        <a:p>
          <a:endParaRPr lang="en-GB" sz="1800"/>
        </a:p>
      </dgm:t>
    </dgm:pt>
    <dgm:pt modelId="{366C92F8-E11D-4303-B019-A36A2C845669}">
      <dgm:prSet phldrT="[Text]" custT="1"/>
      <dgm:spPr/>
      <dgm:t>
        <a:bodyPr/>
        <a:lstStyle/>
        <a:p>
          <a:r>
            <a:rPr lang="en-GB" sz="1400" b="1">
              <a:solidFill>
                <a:schemeClr val="tx1"/>
              </a:solidFill>
              <a:latin typeface="Avenir Next LT Pro Demi" panose="020B0704020202020204" pitchFamily="34" charset="0"/>
            </a:rPr>
            <a:t>Superiority</a:t>
          </a:r>
          <a:endParaRPr lang="en-GB" sz="1400" b="1" dirty="0">
            <a:solidFill>
              <a:schemeClr val="tx1"/>
            </a:solidFill>
            <a:latin typeface="Avenir Next LT Pro Demi" panose="020B0704020202020204" pitchFamily="34" charset="0"/>
          </a:endParaRPr>
        </a:p>
      </dgm:t>
    </dgm:pt>
    <dgm:pt modelId="{6EC311B2-A9F1-408A-8C30-40533C64DCEA}" type="parTrans" cxnId="{E95B7C89-B3AD-4027-9E73-5827D4983D58}">
      <dgm:prSet/>
      <dgm:spPr/>
      <dgm:t>
        <a:bodyPr/>
        <a:lstStyle/>
        <a:p>
          <a:endParaRPr lang="en-ID" sz="1800"/>
        </a:p>
      </dgm:t>
    </dgm:pt>
    <dgm:pt modelId="{B447C01C-0148-456F-B144-C836A41CF903}" type="sibTrans" cxnId="{E95B7C89-B3AD-4027-9E73-5827D4983D58}">
      <dgm:prSet/>
      <dgm:spPr/>
      <dgm:t>
        <a:bodyPr/>
        <a:lstStyle/>
        <a:p>
          <a:endParaRPr lang="en-ID" sz="1800"/>
        </a:p>
      </dgm:t>
    </dgm:pt>
    <dgm:pt modelId="{7D6E0373-053D-47CC-9124-592FDCD9801A}" type="pres">
      <dgm:prSet presAssocID="{0F819855-9AC6-4FD3-B3D9-4587249C3AA1}" presName="arrowDiagram" presStyleCnt="0">
        <dgm:presLayoutVars>
          <dgm:chMax val="5"/>
          <dgm:dir/>
          <dgm:resizeHandles val="exact"/>
        </dgm:presLayoutVars>
      </dgm:prSet>
      <dgm:spPr/>
    </dgm:pt>
    <dgm:pt modelId="{4CB18622-CA05-410C-9A71-F871FF7619A0}" type="pres">
      <dgm:prSet presAssocID="{0F819855-9AC6-4FD3-B3D9-4587249C3AA1}" presName="arrow" presStyleLbl="bgShp" presStyleIdx="0" presStyleCnt="1"/>
      <dgm:spPr/>
    </dgm:pt>
    <dgm:pt modelId="{57B058E1-488A-4CAA-9D3D-B124D2195A56}" type="pres">
      <dgm:prSet presAssocID="{0F819855-9AC6-4FD3-B3D9-4587249C3AA1}" presName="arrowDiagram5" presStyleCnt="0"/>
      <dgm:spPr/>
    </dgm:pt>
    <dgm:pt modelId="{EA0F3BC4-F9A9-464E-832D-0C6465A97F81}" type="pres">
      <dgm:prSet presAssocID="{0990879C-6571-49CA-837E-FD93B7E09AE0}" presName="bullet5a" presStyleLbl="node1" presStyleIdx="0" presStyleCnt="5"/>
      <dgm:spPr/>
    </dgm:pt>
    <dgm:pt modelId="{2BDFB484-3184-4B68-A22B-42AB7AA490F5}" type="pres">
      <dgm:prSet presAssocID="{0990879C-6571-49CA-837E-FD93B7E09AE0}" presName="textBox5a" presStyleLbl="revTx" presStyleIdx="0" presStyleCnt="5">
        <dgm:presLayoutVars>
          <dgm:bulletEnabled val="1"/>
        </dgm:presLayoutVars>
      </dgm:prSet>
      <dgm:spPr/>
    </dgm:pt>
    <dgm:pt modelId="{0957C037-7B46-43D3-AAF0-4A46EAD1D57C}" type="pres">
      <dgm:prSet presAssocID="{366C92F8-E11D-4303-B019-A36A2C845669}" presName="bullet5b" presStyleLbl="node1" presStyleIdx="1" presStyleCnt="5"/>
      <dgm:spPr/>
    </dgm:pt>
    <dgm:pt modelId="{4C2DFC02-3264-4A8B-8A9F-8D5C5817871D}" type="pres">
      <dgm:prSet presAssocID="{366C92F8-E11D-4303-B019-A36A2C845669}" presName="textBox5b" presStyleLbl="revTx" presStyleIdx="1" presStyleCnt="5">
        <dgm:presLayoutVars>
          <dgm:bulletEnabled val="1"/>
        </dgm:presLayoutVars>
      </dgm:prSet>
      <dgm:spPr/>
    </dgm:pt>
    <dgm:pt modelId="{E00375CB-A938-4650-9211-2E14388B16F7}" type="pres">
      <dgm:prSet presAssocID="{A03790E2-32FA-4ED6-A56B-2C0DDF716D70}" presName="bullet5c" presStyleLbl="node1" presStyleIdx="2" presStyleCnt="5"/>
      <dgm:spPr/>
    </dgm:pt>
    <dgm:pt modelId="{BA0022E3-47B9-4D42-B28E-23B215689663}" type="pres">
      <dgm:prSet presAssocID="{A03790E2-32FA-4ED6-A56B-2C0DDF716D70}" presName="textBox5c" presStyleLbl="revTx" presStyleIdx="2" presStyleCnt="5">
        <dgm:presLayoutVars>
          <dgm:bulletEnabled val="1"/>
        </dgm:presLayoutVars>
      </dgm:prSet>
      <dgm:spPr/>
    </dgm:pt>
    <dgm:pt modelId="{8957D456-42F1-483E-9AFF-E942DA02B9EF}" type="pres">
      <dgm:prSet presAssocID="{E0431A60-3C4C-49DE-AD66-ACC6B322A387}" presName="bullet5d" presStyleLbl="node1" presStyleIdx="3" presStyleCnt="5"/>
      <dgm:spPr/>
    </dgm:pt>
    <dgm:pt modelId="{AE5E5210-D37D-4B90-80A5-5465A9B73C9E}" type="pres">
      <dgm:prSet presAssocID="{E0431A60-3C4C-49DE-AD66-ACC6B322A387}" presName="textBox5d" presStyleLbl="revTx" presStyleIdx="3" presStyleCnt="5" custScaleX="92963">
        <dgm:presLayoutVars>
          <dgm:bulletEnabled val="1"/>
        </dgm:presLayoutVars>
      </dgm:prSet>
      <dgm:spPr/>
    </dgm:pt>
    <dgm:pt modelId="{D73AE03D-011B-4E53-8EC5-EAC42FE3E80C}" type="pres">
      <dgm:prSet presAssocID="{8323F68B-E290-49C2-885A-6F25DC7AD4D3}" presName="bullet5e" presStyleLbl="node1" presStyleIdx="4" presStyleCnt="5"/>
      <dgm:spPr/>
    </dgm:pt>
    <dgm:pt modelId="{C618687D-DA92-4BDE-B252-D8396741E31C}" type="pres">
      <dgm:prSet presAssocID="{8323F68B-E290-49C2-885A-6F25DC7AD4D3}" presName="textBox5e" presStyleLbl="revTx" presStyleIdx="4" presStyleCnt="5">
        <dgm:presLayoutVars>
          <dgm:bulletEnabled val="1"/>
        </dgm:presLayoutVars>
      </dgm:prSet>
      <dgm:spPr/>
    </dgm:pt>
  </dgm:ptLst>
  <dgm:cxnLst>
    <dgm:cxn modelId="{773DEF11-49AB-4E08-B080-8B852F631D85}" type="presOf" srcId="{8323F68B-E290-49C2-885A-6F25DC7AD4D3}" destId="{C618687D-DA92-4BDE-B252-D8396741E31C}" srcOrd="0" destOrd="0" presId="urn:microsoft.com/office/officeart/2005/8/layout/arrow2"/>
    <dgm:cxn modelId="{3313282C-72B5-4855-A55F-34A0B846898C}" type="presOf" srcId="{0990879C-6571-49CA-837E-FD93B7E09AE0}" destId="{2BDFB484-3184-4B68-A22B-42AB7AA490F5}" srcOrd="0" destOrd="0" presId="urn:microsoft.com/office/officeart/2005/8/layout/arrow2"/>
    <dgm:cxn modelId="{005F8431-821D-4DD1-AC6F-DF4D9601CBA3}" srcId="{0F819855-9AC6-4FD3-B3D9-4587249C3AA1}" destId="{8323F68B-E290-49C2-885A-6F25DC7AD4D3}" srcOrd="4" destOrd="0" parTransId="{A0C65C53-9BE6-4281-AA9A-DD77B34A50AC}" sibTransId="{5ECF08CF-5E0B-44EF-BC9C-87118345D8CD}"/>
    <dgm:cxn modelId="{19B91936-01D7-4AD5-A462-A3EBB3ED8C04}" type="presOf" srcId="{E0431A60-3C4C-49DE-AD66-ACC6B322A387}" destId="{AE5E5210-D37D-4B90-80A5-5465A9B73C9E}" srcOrd="0" destOrd="0" presId="urn:microsoft.com/office/officeart/2005/8/layout/arrow2"/>
    <dgm:cxn modelId="{13F17B47-93A8-4C9F-9AB0-F03E25475984}" srcId="{0F819855-9AC6-4FD3-B3D9-4587249C3AA1}" destId="{E0431A60-3C4C-49DE-AD66-ACC6B322A387}" srcOrd="3" destOrd="0" parTransId="{55BCCAF5-0AE8-49BC-9B11-9F0EF1DC994B}" sibTransId="{E52FF38E-A1C5-4347-9E7E-C4C69FFBAA70}"/>
    <dgm:cxn modelId="{8415044D-32A7-4093-8E7C-24B8BEF85864}" srcId="{0F819855-9AC6-4FD3-B3D9-4587249C3AA1}" destId="{0990879C-6571-49CA-837E-FD93B7E09AE0}" srcOrd="0" destOrd="0" parTransId="{BBAB354E-8403-4A8C-86E8-00AD37908A6E}" sibTransId="{987B70AE-EED8-4B2C-98F5-8DF7CF09FEC0}"/>
    <dgm:cxn modelId="{ACD6974D-465D-43DE-B574-A2B1E08C6DA5}" type="presOf" srcId="{0F819855-9AC6-4FD3-B3D9-4587249C3AA1}" destId="{7D6E0373-053D-47CC-9124-592FDCD9801A}" srcOrd="0" destOrd="0" presId="urn:microsoft.com/office/officeart/2005/8/layout/arrow2"/>
    <dgm:cxn modelId="{C7257678-9BD2-4BD3-807E-6C99E58CC410}" type="presOf" srcId="{A03790E2-32FA-4ED6-A56B-2C0DDF716D70}" destId="{BA0022E3-47B9-4D42-B28E-23B215689663}" srcOrd="0" destOrd="0" presId="urn:microsoft.com/office/officeart/2005/8/layout/arrow2"/>
    <dgm:cxn modelId="{E95B7C89-B3AD-4027-9E73-5827D4983D58}" srcId="{0F819855-9AC6-4FD3-B3D9-4587249C3AA1}" destId="{366C92F8-E11D-4303-B019-A36A2C845669}" srcOrd="1" destOrd="0" parTransId="{6EC311B2-A9F1-408A-8C30-40533C64DCEA}" sibTransId="{B447C01C-0148-456F-B144-C836A41CF903}"/>
    <dgm:cxn modelId="{01DA02A4-33CC-4F2A-9342-1372705120B6}" srcId="{0F819855-9AC6-4FD3-B3D9-4587249C3AA1}" destId="{A03790E2-32FA-4ED6-A56B-2C0DDF716D70}" srcOrd="2" destOrd="0" parTransId="{3A25E34B-10B5-491D-81E0-A5393112BD4B}" sibTransId="{153D7A1C-BC08-4082-8479-BFD150DDDCDA}"/>
    <dgm:cxn modelId="{DD51F9E8-5F6F-4324-A7CA-8462E3770F25}" type="presOf" srcId="{366C92F8-E11D-4303-B019-A36A2C845669}" destId="{4C2DFC02-3264-4A8B-8A9F-8D5C5817871D}" srcOrd="0" destOrd="0" presId="urn:microsoft.com/office/officeart/2005/8/layout/arrow2"/>
    <dgm:cxn modelId="{37214662-CF6D-4F22-AD8F-2E82260BBE54}" type="presParOf" srcId="{7D6E0373-053D-47CC-9124-592FDCD9801A}" destId="{4CB18622-CA05-410C-9A71-F871FF7619A0}" srcOrd="0" destOrd="0" presId="urn:microsoft.com/office/officeart/2005/8/layout/arrow2"/>
    <dgm:cxn modelId="{FD2EB606-9D5E-490C-B243-0D5EA79BB9E6}" type="presParOf" srcId="{7D6E0373-053D-47CC-9124-592FDCD9801A}" destId="{57B058E1-488A-4CAA-9D3D-B124D2195A56}" srcOrd="1" destOrd="0" presId="urn:microsoft.com/office/officeart/2005/8/layout/arrow2"/>
    <dgm:cxn modelId="{6F5BA08E-76DF-4A78-8600-2A65D73D42D8}" type="presParOf" srcId="{57B058E1-488A-4CAA-9D3D-B124D2195A56}" destId="{EA0F3BC4-F9A9-464E-832D-0C6465A97F81}" srcOrd="0" destOrd="0" presId="urn:microsoft.com/office/officeart/2005/8/layout/arrow2"/>
    <dgm:cxn modelId="{588D3FA0-4882-4F1F-B3C6-327F5AD82FA5}" type="presParOf" srcId="{57B058E1-488A-4CAA-9D3D-B124D2195A56}" destId="{2BDFB484-3184-4B68-A22B-42AB7AA490F5}" srcOrd="1" destOrd="0" presId="urn:microsoft.com/office/officeart/2005/8/layout/arrow2"/>
    <dgm:cxn modelId="{58CEF30E-7961-464E-8879-EA996157FF13}" type="presParOf" srcId="{57B058E1-488A-4CAA-9D3D-B124D2195A56}" destId="{0957C037-7B46-43D3-AAF0-4A46EAD1D57C}" srcOrd="2" destOrd="0" presId="urn:microsoft.com/office/officeart/2005/8/layout/arrow2"/>
    <dgm:cxn modelId="{FF9E8C84-35FE-4A7C-8C1F-1F47B4E6E7B5}" type="presParOf" srcId="{57B058E1-488A-4CAA-9D3D-B124D2195A56}" destId="{4C2DFC02-3264-4A8B-8A9F-8D5C5817871D}" srcOrd="3" destOrd="0" presId="urn:microsoft.com/office/officeart/2005/8/layout/arrow2"/>
    <dgm:cxn modelId="{C632AA01-3516-44B7-A5B8-635CE593F0E7}" type="presParOf" srcId="{57B058E1-488A-4CAA-9D3D-B124D2195A56}" destId="{E00375CB-A938-4650-9211-2E14388B16F7}" srcOrd="4" destOrd="0" presId="urn:microsoft.com/office/officeart/2005/8/layout/arrow2"/>
    <dgm:cxn modelId="{FE15F27B-D397-4F7D-BC6D-665AE6ADBC0D}" type="presParOf" srcId="{57B058E1-488A-4CAA-9D3D-B124D2195A56}" destId="{BA0022E3-47B9-4D42-B28E-23B215689663}" srcOrd="5" destOrd="0" presId="urn:microsoft.com/office/officeart/2005/8/layout/arrow2"/>
    <dgm:cxn modelId="{FBF64C29-A9F5-4CA0-9473-F19DB5CEBB48}" type="presParOf" srcId="{57B058E1-488A-4CAA-9D3D-B124D2195A56}" destId="{8957D456-42F1-483E-9AFF-E942DA02B9EF}" srcOrd="6" destOrd="0" presId="urn:microsoft.com/office/officeart/2005/8/layout/arrow2"/>
    <dgm:cxn modelId="{893C8AFC-221D-4343-BE87-9F97412E4DD5}" type="presParOf" srcId="{57B058E1-488A-4CAA-9D3D-B124D2195A56}" destId="{AE5E5210-D37D-4B90-80A5-5465A9B73C9E}" srcOrd="7" destOrd="0" presId="urn:microsoft.com/office/officeart/2005/8/layout/arrow2"/>
    <dgm:cxn modelId="{317D2CFC-C9B8-44FA-BA96-70D25E12943F}" type="presParOf" srcId="{57B058E1-488A-4CAA-9D3D-B124D2195A56}" destId="{D73AE03D-011B-4E53-8EC5-EAC42FE3E80C}" srcOrd="8" destOrd="0" presId="urn:microsoft.com/office/officeart/2005/8/layout/arrow2"/>
    <dgm:cxn modelId="{7510062F-DDD1-4D91-8040-676B2A39BFAC}" type="presParOf" srcId="{57B058E1-488A-4CAA-9D3D-B124D2195A56}" destId="{C618687D-DA92-4BDE-B252-D8396741E31C}"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55666E-628B-49F4-96C3-406FFAC23B9A}" type="doc">
      <dgm:prSet loTypeId="urn:microsoft.com/office/officeart/2005/8/layout/arrow4" loCatId="process" qsTypeId="urn:microsoft.com/office/officeart/2005/8/quickstyle/simple1" qsCatId="simple" csTypeId="urn:microsoft.com/office/officeart/2005/8/colors/colorful1" csCatId="colorful" phldr="1"/>
      <dgm:spPr/>
      <dgm:t>
        <a:bodyPr/>
        <a:lstStyle/>
        <a:p>
          <a:endParaRPr lang="en-US"/>
        </a:p>
      </dgm:t>
    </dgm:pt>
    <dgm:pt modelId="{F7C4620F-1C4F-467F-9A86-63390457FAB5}">
      <dgm:prSet phldrT="[Text]" custT="1"/>
      <dgm:spPr/>
      <dgm:t>
        <a:bodyPr/>
        <a:lstStyle/>
        <a:p>
          <a:r>
            <a:rPr lang="en-US" sz="4400"/>
            <a:t>praktek beragama yang substantif-inklusif </a:t>
          </a:r>
        </a:p>
      </dgm:t>
    </dgm:pt>
    <dgm:pt modelId="{C458F394-E553-41D5-8F0B-DEB75C57C684}" type="parTrans" cxnId="{44A5DDC6-4C53-44F7-8461-38ACF0F3E6B3}">
      <dgm:prSet/>
      <dgm:spPr/>
      <dgm:t>
        <a:bodyPr/>
        <a:lstStyle/>
        <a:p>
          <a:endParaRPr lang="en-US"/>
        </a:p>
      </dgm:t>
    </dgm:pt>
    <dgm:pt modelId="{862F6661-67DC-4CB8-849D-79C3F5E6CB24}" type="sibTrans" cxnId="{44A5DDC6-4C53-44F7-8461-38ACF0F3E6B3}">
      <dgm:prSet/>
      <dgm:spPr/>
      <dgm:t>
        <a:bodyPr/>
        <a:lstStyle/>
        <a:p>
          <a:endParaRPr lang="en-US"/>
        </a:p>
      </dgm:t>
    </dgm:pt>
    <dgm:pt modelId="{7C903479-56DC-47E0-ACCB-B519AF8B9BB0}">
      <dgm:prSet phldrT="[Text]" custT="1"/>
      <dgm:spPr/>
      <dgm:t>
        <a:bodyPr/>
        <a:lstStyle/>
        <a:p>
          <a:r>
            <a:rPr lang="en-US" sz="4400"/>
            <a:t>praktek beragama yang eksklusif-legal formalistik</a:t>
          </a:r>
        </a:p>
      </dgm:t>
    </dgm:pt>
    <dgm:pt modelId="{E6E32D0C-B68B-44AF-8456-BEF093547C19}" type="parTrans" cxnId="{4F138AB1-A905-42B7-BA70-C31B12EB7896}">
      <dgm:prSet/>
      <dgm:spPr/>
      <dgm:t>
        <a:bodyPr/>
        <a:lstStyle/>
        <a:p>
          <a:endParaRPr lang="en-US"/>
        </a:p>
      </dgm:t>
    </dgm:pt>
    <dgm:pt modelId="{DA0E95E7-5807-469E-A64F-3EE9617695E6}" type="sibTrans" cxnId="{4F138AB1-A905-42B7-BA70-C31B12EB7896}">
      <dgm:prSet/>
      <dgm:spPr/>
      <dgm:t>
        <a:bodyPr/>
        <a:lstStyle/>
        <a:p>
          <a:endParaRPr lang="en-US"/>
        </a:p>
      </dgm:t>
    </dgm:pt>
    <dgm:pt modelId="{257B205F-5716-4A0F-BE0B-9D6EB0F15A69}" type="pres">
      <dgm:prSet presAssocID="{2755666E-628B-49F4-96C3-406FFAC23B9A}" presName="compositeShape" presStyleCnt="0">
        <dgm:presLayoutVars>
          <dgm:chMax val="2"/>
          <dgm:dir/>
          <dgm:resizeHandles val="exact"/>
        </dgm:presLayoutVars>
      </dgm:prSet>
      <dgm:spPr/>
    </dgm:pt>
    <dgm:pt modelId="{19AF24C1-7831-499A-A393-E57AEE2D4AF0}" type="pres">
      <dgm:prSet presAssocID="{F7C4620F-1C4F-467F-9A86-63390457FAB5}" presName="upArrow" presStyleLbl="node1" presStyleIdx="0" presStyleCnt="2"/>
      <dgm:spPr/>
    </dgm:pt>
    <dgm:pt modelId="{7EB61433-129D-4045-8AA5-1484792A62EF}" type="pres">
      <dgm:prSet presAssocID="{F7C4620F-1C4F-467F-9A86-63390457FAB5}" presName="upArrowText" presStyleLbl="revTx" presStyleIdx="0" presStyleCnt="2">
        <dgm:presLayoutVars>
          <dgm:chMax val="0"/>
          <dgm:bulletEnabled val="1"/>
        </dgm:presLayoutVars>
      </dgm:prSet>
      <dgm:spPr/>
    </dgm:pt>
    <dgm:pt modelId="{B72A95B4-7BD2-4F04-83E6-4FE608BD33E0}" type="pres">
      <dgm:prSet presAssocID="{7C903479-56DC-47E0-ACCB-B519AF8B9BB0}" presName="downArrow" presStyleLbl="node1" presStyleIdx="1" presStyleCnt="2"/>
      <dgm:spPr/>
    </dgm:pt>
    <dgm:pt modelId="{76AC8202-2037-458C-9521-F82A17E53140}" type="pres">
      <dgm:prSet presAssocID="{7C903479-56DC-47E0-ACCB-B519AF8B9BB0}" presName="downArrowText" presStyleLbl="revTx" presStyleIdx="1" presStyleCnt="2">
        <dgm:presLayoutVars>
          <dgm:chMax val="0"/>
          <dgm:bulletEnabled val="1"/>
        </dgm:presLayoutVars>
      </dgm:prSet>
      <dgm:spPr/>
    </dgm:pt>
  </dgm:ptLst>
  <dgm:cxnLst>
    <dgm:cxn modelId="{CA3CC618-D5C8-49F7-83D5-945E56C9D501}" type="presOf" srcId="{7C903479-56DC-47E0-ACCB-B519AF8B9BB0}" destId="{76AC8202-2037-458C-9521-F82A17E53140}" srcOrd="0" destOrd="0" presId="urn:microsoft.com/office/officeart/2005/8/layout/arrow4"/>
    <dgm:cxn modelId="{B756174E-7D98-42BC-B34C-ED3E958DCF96}" type="presOf" srcId="{2755666E-628B-49F4-96C3-406FFAC23B9A}" destId="{257B205F-5716-4A0F-BE0B-9D6EB0F15A69}" srcOrd="0" destOrd="0" presId="urn:microsoft.com/office/officeart/2005/8/layout/arrow4"/>
    <dgm:cxn modelId="{4F138AB1-A905-42B7-BA70-C31B12EB7896}" srcId="{2755666E-628B-49F4-96C3-406FFAC23B9A}" destId="{7C903479-56DC-47E0-ACCB-B519AF8B9BB0}" srcOrd="1" destOrd="0" parTransId="{E6E32D0C-B68B-44AF-8456-BEF093547C19}" sibTransId="{DA0E95E7-5807-469E-A64F-3EE9617695E6}"/>
    <dgm:cxn modelId="{44A5DDC6-4C53-44F7-8461-38ACF0F3E6B3}" srcId="{2755666E-628B-49F4-96C3-406FFAC23B9A}" destId="{F7C4620F-1C4F-467F-9A86-63390457FAB5}" srcOrd="0" destOrd="0" parTransId="{C458F394-E553-41D5-8F0B-DEB75C57C684}" sibTransId="{862F6661-67DC-4CB8-849D-79C3F5E6CB24}"/>
    <dgm:cxn modelId="{E4EC8BF7-E66C-4B74-820C-AB6FC992BBF8}" type="presOf" srcId="{F7C4620F-1C4F-467F-9A86-63390457FAB5}" destId="{7EB61433-129D-4045-8AA5-1484792A62EF}" srcOrd="0" destOrd="0" presId="urn:microsoft.com/office/officeart/2005/8/layout/arrow4"/>
    <dgm:cxn modelId="{B74D2E05-FF13-43F3-AB7B-6E39F960AA28}" type="presParOf" srcId="{257B205F-5716-4A0F-BE0B-9D6EB0F15A69}" destId="{19AF24C1-7831-499A-A393-E57AEE2D4AF0}" srcOrd="0" destOrd="0" presId="urn:microsoft.com/office/officeart/2005/8/layout/arrow4"/>
    <dgm:cxn modelId="{223008CB-E5C3-492A-9E2A-891E33283997}" type="presParOf" srcId="{257B205F-5716-4A0F-BE0B-9D6EB0F15A69}" destId="{7EB61433-129D-4045-8AA5-1484792A62EF}" srcOrd="1" destOrd="0" presId="urn:microsoft.com/office/officeart/2005/8/layout/arrow4"/>
    <dgm:cxn modelId="{67CA8777-B0B2-4320-96F8-DE1CE85C4097}" type="presParOf" srcId="{257B205F-5716-4A0F-BE0B-9D6EB0F15A69}" destId="{B72A95B4-7BD2-4F04-83E6-4FE608BD33E0}" srcOrd="2" destOrd="0" presId="urn:microsoft.com/office/officeart/2005/8/layout/arrow4"/>
    <dgm:cxn modelId="{BF6F56C5-A887-478C-B9C9-6C29012F8C08}" type="presParOf" srcId="{257B205F-5716-4A0F-BE0B-9D6EB0F15A69}" destId="{76AC8202-2037-458C-9521-F82A17E53140}"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8785F3-1F65-406E-9C8F-469E18EE4ACB}" type="doc">
      <dgm:prSet loTypeId="urn:microsoft.com/office/officeart/2005/8/layout/vList2" loCatId="list" qsTypeId="urn:microsoft.com/office/officeart/2005/8/quickstyle/simple4" qsCatId="simple" csTypeId="urn:microsoft.com/office/officeart/2005/8/colors/colorful1" csCatId="colorful" phldr="1"/>
      <dgm:spPr/>
    </dgm:pt>
    <dgm:pt modelId="{794443C9-D8CA-4C51-A87F-919EE15B24E5}">
      <dgm:prSet phldrT="[Text]" custT="1"/>
      <dgm:spPr/>
      <dgm:t>
        <a:bodyPr/>
        <a:lstStyle/>
        <a:p>
          <a:pPr>
            <a:defRPr cap="all"/>
          </a:pPr>
          <a:r>
            <a:rPr lang="en-US" sz="1600" b="0">
              <a:latin typeface="+mn-lt"/>
            </a:rPr>
            <a:t>Karakter komunal agama vs </a:t>
          </a:r>
          <a:br>
            <a:rPr lang="en-US" sz="1600" b="0">
              <a:latin typeface="+mn-lt"/>
            </a:rPr>
          </a:br>
          <a:r>
            <a:rPr lang="en-US" sz="1600" b="0">
              <a:latin typeface="+mn-lt"/>
            </a:rPr>
            <a:t>karakter demokrasi yang berbasiS hak individu</a:t>
          </a:r>
        </a:p>
      </dgm:t>
    </dgm:pt>
    <dgm:pt modelId="{91E7B72F-DD7B-4B12-B87C-EC24E9DB35D5}" type="parTrans" cxnId="{0969C2D5-4205-4E64-B4E5-ABB19EBF31AB}">
      <dgm:prSet/>
      <dgm:spPr/>
      <dgm:t>
        <a:bodyPr/>
        <a:lstStyle/>
        <a:p>
          <a:endParaRPr lang="en-US" sz="1600" b="1">
            <a:latin typeface="+mn-lt"/>
          </a:endParaRPr>
        </a:p>
      </dgm:t>
    </dgm:pt>
    <dgm:pt modelId="{326B8396-D9FD-445A-9A1F-B77369A138C5}" type="sibTrans" cxnId="{0969C2D5-4205-4E64-B4E5-ABB19EBF31AB}">
      <dgm:prSet/>
      <dgm:spPr/>
      <dgm:t>
        <a:bodyPr/>
        <a:lstStyle/>
        <a:p>
          <a:endParaRPr lang="en-US" sz="1600" b="1">
            <a:latin typeface="+mn-lt"/>
          </a:endParaRPr>
        </a:p>
      </dgm:t>
    </dgm:pt>
    <dgm:pt modelId="{13B5DF7E-E983-46E9-A6C9-4DE2352707AB}">
      <dgm:prSet phldrT="[Text]" custT="1"/>
      <dgm:spPr/>
      <dgm:t>
        <a:bodyPr/>
        <a:lstStyle/>
        <a:p>
          <a:pPr>
            <a:defRPr cap="all"/>
          </a:pPr>
          <a:r>
            <a:rPr lang="en-US" sz="1600" b="0">
              <a:latin typeface="+mn-lt"/>
            </a:rPr>
            <a:t>HATE SPIN: SAAT SENTIMEN AGAMA MENJADI BAHAN PEREBUTAN KEKUASAAN</a:t>
          </a:r>
        </a:p>
      </dgm:t>
    </dgm:pt>
    <dgm:pt modelId="{ACE58840-5B17-4C0B-B86D-E08480CC1CEB}" type="parTrans" cxnId="{102156C4-C57E-4596-BE34-C053E980907B}">
      <dgm:prSet/>
      <dgm:spPr/>
      <dgm:t>
        <a:bodyPr/>
        <a:lstStyle/>
        <a:p>
          <a:endParaRPr lang="en-US" sz="1600" b="1">
            <a:latin typeface="+mn-lt"/>
          </a:endParaRPr>
        </a:p>
      </dgm:t>
    </dgm:pt>
    <dgm:pt modelId="{A0DD3692-4E86-4BA5-B9D6-651777CB8850}" type="sibTrans" cxnId="{102156C4-C57E-4596-BE34-C053E980907B}">
      <dgm:prSet/>
      <dgm:spPr/>
      <dgm:t>
        <a:bodyPr/>
        <a:lstStyle/>
        <a:p>
          <a:endParaRPr lang="en-US" sz="1600" b="1">
            <a:latin typeface="+mn-lt"/>
          </a:endParaRPr>
        </a:p>
      </dgm:t>
    </dgm:pt>
    <dgm:pt modelId="{090D58ED-A646-45BA-BDCC-BF9D9E132039}">
      <dgm:prSet phldrT="[Text]" custT="1"/>
      <dgm:spPr/>
      <dgm:t>
        <a:bodyPr/>
        <a:lstStyle/>
        <a:p>
          <a:pPr>
            <a:defRPr cap="all"/>
          </a:pPr>
          <a:r>
            <a:rPr lang="en-US" sz="1600" b="0">
              <a:latin typeface="+mn-lt"/>
            </a:rPr>
            <a:t>HARMONI SOSIAL VS HAK KONSTITUSI</a:t>
          </a:r>
        </a:p>
      </dgm:t>
    </dgm:pt>
    <dgm:pt modelId="{DCE85908-5812-4DB3-82FB-7254B2C0581D}" type="parTrans" cxnId="{02D27D17-AC19-4C30-A93F-A5F0D91F2C2D}">
      <dgm:prSet/>
      <dgm:spPr/>
      <dgm:t>
        <a:bodyPr/>
        <a:lstStyle/>
        <a:p>
          <a:endParaRPr lang="en-US" sz="1600" b="1">
            <a:latin typeface="+mn-lt"/>
          </a:endParaRPr>
        </a:p>
      </dgm:t>
    </dgm:pt>
    <dgm:pt modelId="{9D9D14D5-1E13-41ED-AA94-E49775F6397B}" type="sibTrans" cxnId="{02D27D17-AC19-4C30-A93F-A5F0D91F2C2D}">
      <dgm:prSet/>
      <dgm:spPr/>
      <dgm:t>
        <a:bodyPr/>
        <a:lstStyle/>
        <a:p>
          <a:endParaRPr lang="en-US" sz="1600" b="1">
            <a:latin typeface="+mn-lt"/>
          </a:endParaRPr>
        </a:p>
      </dgm:t>
    </dgm:pt>
    <dgm:pt modelId="{7D89D85C-6165-463B-8994-19B5FFB74E09}" type="pres">
      <dgm:prSet presAssocID="{388785F3-1F65-406E-9C8F-469E18EE4ACB}" presName="linear" presStyleCnt="0">
        <dgm:presLayoutVars>
          <dgm:animLvl val="lvl"/>
          <dgm:resizeHandles val="exact"/>
        </dgm:presLayoutVars>
      </dgm:prSet>
      <dgm:spPr/>
    </dgm:pt>
    <dgm:pt modelId="{D7A04D09-5DF1-402A-98A9-CBD4EFBDC7CE}" type="pres">
      <dgm:prSet presAssocID="{794443C9-D8CA-4C51-A87F-919EE15B24E5}" presName="parentText" presStyleLbl="node1" presStyleIdx="0" presStyleCnt="3">
        <dgm:presLayoutVars>
          <dgm:chMax val="0"/>
          <dgm:bulletEnabled val="1"/>
        </dgm:presLayoutVars>
      </dgm:prSet>
      <dgm:spPr/>
    </dgm:pt>
    <dgm:pt modelId="{7C551F53-585D-4A65-BB52-A5EBB2780328}" type="pres">
      <dgm:prSet presAssocID="{326B8396-D9FD-445A-9A1F-B77369A138C5}" presName="spacer" presStyleCnt="0"/>
      <dgm:spPr/>
    </dgm:pt>
    <dgm:pt modelId="{22502B51-F6A2-4B5E-BF1C-2C3ECB269319}" type="pres">
      <dgm:prSet presAssocID="{13B5DF7E-E983-46E9-A6C9-4DE2352707AB}" presName="parentText" presStyleLbl="node1" presStyleIdx="1" presStyleCnt="3">
        <dgm:presLayoutVars>
          <dgm:chMax val="0"/>
          <dgm:bulletEnabled val="1"/>
        </dgm:presLayoutVars>
      </dgm:prSet>
      <dgm:spPr/>
    </dgm:pt>
    <dgm:pt modelId="{23F253AC-3AF7-412F-BAA0-27C2DF0C0658}" type="pres">
      <dgm:prSet presAssocID="{A0DD3692-4E86-4BA5-B9D6-651777CB8850}" presName="spacer" presStyleCnt="0"/>
      <dgm:spPr/>
    </dgm:pt>
    <dgm:pt modelId="{435D6A34-302E-4666-BE29-48E5030E8AEC}" type="pres">
      <dgm:prSet presAssocID="{090D58ED-A646-45BA-BDCC-BF9D9E132039}" presName="parentText" presStyleLbl="node1" presStyleIdx="2" presStyleCnt="3">
        <dgm:presLayoutVars>
          <dgm:chMax val="0"/>
          <dgm:bulletEnabled val="1"/>
        </dgm:presLayoutVars>
      </dgm:prSet>
      <dgm:spPr/>
    </dgm:pt>
  </dgm:ptLst>
  <dgm:cxnLst>
    <dgm:cxn modelId="{BAB53D15-E7F8-4EBC-A48B-EF226156ABB9}" type="presOf" srcId="{794443C9-D8CA-4C51-A87F-919EE15B24E5}" destId="{D7A04D09-5DF1-402A-98A9-CBD4EFBDC7CE}" srcOrd="0" destOrd="0" presId="urn:microsoft.com/office/officeart/2005/8/layout/vList2"/>
    <dgm:cxn modelId="{02D27D17-AC19-4C30-A93F-A5F0D91F2C2D}" srcId="{388785F3-1F65-406E-9C8F-469E18EE4ACB}" destId="{090D58ED-A646-45BA-BDCC-BF9D9E132039}" srcOrd="2" destOrd="0" parTransId="{DCE85908-5812-4DB3-82FB-7254B2C0581D}" sibTransId="{9D9D14D5-1E13-41ED-AA94-E49775F6397B}"/>
    <dgm:cxn modelId="{9B62C53E-C534-4BA4-A12E-35063FCDF99D}" type="presOf" srcId="{090D58ED-A646-45BA-BDCC-BF9D9E132039}" destId="{435D6A34-302E-4666-BE29-48E5030E8AEC}" srcOrd="0" destOrd="0" presId="urn:microsoft.com/office/officeart/2005/8/layout/vList2"/>
    <dgm:cxn modelId="{8292FD87-B6B4-42F8-9782-70A9180CD7A9}" type="presOf" srcId="{388785F3-1F65-406E-9C8F-469E18EE4ACB}" destId="{7D89D85C-6165-463B-8994-19B5FFB74E09}" srcOrd="0" destOrd="0" presId="urn:microsoft.com/office/officeart/2005/8/layout/vList2"/>
    <dgm:cxn modelId="{4A8383BE-33D6-4377-BD54-989F18F62499}" type="presOf" srcId="{13B5DF7E-E983-46E9-A6C9-4DE2352707AB}" destId="{22502B51-F6A2-4B5E-BF1C-2C3ECB269319}" srcOrd="0" destOrd="0" presId="urn:microsoft.com/office/officeart/2005/8/layout/vList2"/>
    <dgm:cxn modelId="{102156C4-C57E-4596-BE34-C053E980907B}" srcId="{388785F3-1F65-406E-9C8F-469E18EE4ACB}" destId="{13B5DF7E-E983-46E9-A6C9-4DE2352707AB}" srcOrd="1" destOrd="0" parTransId="{ACE58840-5B17-4C0B-B86D-E08480CC1CEB}" sibTransId="{A0DD3692-4E86-4BA5-B9D6-651777CB8850}"/>
    <dgm:cxn modelId="{0969C2D5-4205-4E64-B4E5-ABB19EBF31AB}" srcId="{388785F3-1F65-406E-9C8F-469E18EE4ACB}" destId="{794443C9-D8CA-4C51-A87F-919EE15B24E5}" srcOrd="0" destOrd="0" parTransId="{91E7B72F-DD7B-4B12-B87C-EC24E9DB35D5}" sibTransId="{326B8396-D9FD-445A-9A1F-B77369A138C5}"/>
    <dgm:cxn modelId="{95FB8537-5B85-4A11-BD63-69D843E16E85}" type="presParOf" srcId="{7D89D85C-6165-463B-8994-19B5FFB74E09}" destId="{D7A04D09-5DF1-402A-98A9-CBD4EFBDC7CE}" srcOrd="0" destOrd="0" presId="urn:microsoft.com/office/officeart/2005/8/layout/vList2"/>
    <dgm:cxn modelId="{BEBB5A81-3436-4145-8FE8-2C145EB52C82}" type="presParOf" srcId="{7D89D85C-6165-463B-8994-19B5FFB74E09}" destId="{7C551F53-585D-4A65-BB52-A5EBB2780328}" srcOrd="1" destOrd="0" presId="urn:microsoft.com/office/officeart/2005/8/layout/vList2"/>
    <dgm:cxn modelId="{C96F8B07-BA2B-44E7-AA3F-13A1FCAD4E71}" type="presParOf" srcId="{7D89D85C-6165-463B-8994-19B5FFB74E09}" destId="{22502B51-F6A2-4B5E-BF1C-2C3ECB269319}" srcOrd="2" destOrd="0" presId="urn:microsoft.com/office/officeart/2005/8/layout/vList2"/>
    <dgm:cxn modelId="{8E334430-F0F1-4958-B8A8-8D2784985E54}" type="presParOf" srcId="{7D89D85C-6165-463B-8994-19B5FFB74E09}" destId="{23F253AC-3AF7-412F-BAA0-27C2DF0C0658}" srcOrd="3" destOrd="0" presId="urn:microsoft.com/office/officeart/2005/8/layout/vList2"/>
    <dgm:cxn modelId="{330C6E11-DF85-48E4-8495-0F46D0B04411}" type="presParOf" srcId="{7D89D85C-6165-463B-8994-19B5FFB74E09}" destId="{435D6A34-302E-4666-BE29-48E5030E8AE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325E05-BF89-4C89-BDEE-D38EF3E0331B}" type="doc">
      <dgm:prSet loTypeId="urn:microsoft.com/office/officeart/2005/8/layout/matrix2" loCatId="matrix" qsTypeId="urn:microsoft.com/office/officeart/2005/8/quickstyle/simple1" qsCatId="simple" csTypeId="urn:microsoft.com/office/officeart/2005/8/colors/colorful2" csCatId="colorful" phldr="1"/>
      <dgm:spPr/>
      <dgm:t>
        <a:bodyPr/>
        <a:lstStyle/>
        <a:p>
          <a:endParaRPr lang="en-US"/>
        </a:p>
      </dgm:t>
    </dgm:pt>
    <dgm:pt modelId="{A8809D3A-8F1D-4D45-A5E0-0F70680B44F7}">
      <dgm:prSet phldrT="[Text]" custT="1"/>
      <dgm:spPr/>
      <dgm:t>
        <a:bodyPr/>
        <a:lstStyle/>
        <a:p>
          <a:pPr algn="ctr"/>
          <a:r>
            <a:rPr lang="en-US" sz="1800" b="1">
              <a:latin typeface="+mj-lt"/>
            </a:rPr>
            <a:t>FAITH BASE</a:t>
          </a:r>
        </a:p>
        <a:p>
          <a:pPr algn="ctr"/>
          <a:r>
            <a:rPr lang="en-US" sz="1800" b="0">
              <a:latin typeface="+mj-lt"/>
            </a:rPr>
            <a:t>Pendekatan Agama</a:t>
          </a:r>
        </a:p>
      </dgm:t>
    </dgm:pt>
    <dgm:pt modelId="{BB5ABB05-98C1-4BCB-B207-D327AE3FD6A9}" type="parTrans" cxnId="{D379061C-689A-4460-AF5B-71F411AFF5F3}">
      <dgm:prSet/>
      <dgm:spPr/>
      <dgm:t>
        <a:bodyPr/>
        <a:lstStyle/>
        <a:p>
          <a:endParaRPr lang="en-US" sz="2800">
            <a:solidFill>
              <a:schemeClr val="bg1"/>
            </a:solidFill>
            <a:latin typeface="+mj-lt"/>
          </a:endParaRPr>
        </a:p>
      </dgm:t>
    </dgm:pt>
    <dgm:pt modelId="{53C6435F-2E95-4B77-B22B-69FC0CF0BBB3}" type="sibTrans" cxnId="{D379061C-689A-4460-AF5B-71F411AFF5F3}">
      <dgm:prSet/>
      <dgm:spPr/>
      <dgm:t>
        <a:bodyPr/>
        <a:lstStyle/>
        <a:p>
          <a:endParaRPr lang="en-US" sz="2800">
            <a:solidFill>
              <a:schemeClr val="bg1"/>
            </a:solidFill>
            <a:latin typeface="+mj-lt"/>
          </a:endParaRPr>
        </a:p>
      </dgm:t>
    </dgm:pt>
    <dgm:pt modelId="{EEE85CF6-2D23-4234-88B9-9B073C6D71F6}">
      <dgm:prSet phldrT="[Text]" custT="1"/>
      <dgm:spPr/>
      <dgm:t>
        <a:bodyPr/>
        <a:lstStyle/>
        <a:p>
          <a:r>
            <a:rPr lang="en-US" sz="1800" b="1">
              <a:latin typeface="+mj-lt"/>
            </a:rPr>
            <a:t>RIGHTS BASE</a:t>
          </a:r>
        </a:p>
        <a:p>
          <a:r>
            <a:rPr lang="en-US" sz="1800">
              <a:latin typeface="+mj-lt"/>
            </a:rPr>
            <a:t>Kebijakan Publik</a:t>
          </a:r>
        </a:p>
      </dgm:t>
    </dgm:pt>
    <dgm:pt modelId="{670E3513-7CD5-4AF7-893A-2127724C359B}" type="parTrans" cxnId="{ED36473B-83CD-4527-8BC8-5377D12BF633}">
      <dgm:prSet/>
      <dgm:spPr/>
      <dgm:t>
        <a:bodyPr/>
        <a:lstStyle/>
        <a:p>
          <a:endParaRPr lang="en-US" sz="2800">
            <a:solidFill>
              <a:schemeClr val="bg1"/>
            </a:solidFill>
            <a:latin typeface="+mj-lt"/>
          </a:endParaRPr>
        </a:p>
      </dgm:t>
    </dgm:pt>
    <dgm:pt modelId="{AB16DA7E-9CC5-42F6-9938-DC5F496678B8}" type="sibTrans" cxnId="{ED36473B-83CD-4527-8BC8-5377D12BF633}">
      <dgm:prSet/>
      <dgm:spPr/>
      <dgm:t>
        <a:bodyPr/>
        <a:lstStyle/>
        <a:p>
          <a:endParaRPr lang="en-US" sz="2800">
            <a:solidFill>
              <a:schemeClr val="bg1"/>
            </a:solidFill>
            <a:latin typeface="+mj-lt"/>
          </a:endParaRPr>
        </a:p>
      </dgm:t>
    </dgm:pt>
    <dgm:pt modelId="{3295D0A1-CBC5-42BD-945C-8C32AA68500B}">
      <dgm:prSet phldrT="[Text]" custT="1"/>
      <dgm:spPr/>
      <dgm:t>
        <a:bodyPr/>
        <a:lstStyle/>
        <a:p>
          <a:r>
            <a:rPr lang="en-US" sz="1800" b="1">
              <a:latin typeface="+mj-lt"/>
            </a:rPr>
            <a:t>RESILIENCE BASE</a:t>
          </a:r>
        </a:p>
        <a:p>
          <a:r>
            <a:rPr lang="en-US" sz="1800">
              <a:latin typeface="+mj-lt"/>
            </a:rPr>
            <a:t>Perubahan di tingkat manusia di akat rumput</a:t>
          </a:r>
        </a:p>
      </dgm:t>
    </dgm:pt>
    <dgm:pt modelId="{7FA93579-55B7-4EFC-9AF4-DE747FB21156}" type="parTrans" cxnId="{FFA45580-42F8-41B5-8577-0A0517CBD9EC}">
      <dgm:prSet/>
      <dgm:spPr/>
      <dgm:t>
        <a:bodyPr/>
        <a:lstStyle/>
        <a:p>
          <a:endParaRPr lang="en-US" sz="2800">
            <a:solidFill>
              <a:schemeClr val="bg1"/>
            </a:solidFill>
            <a:latin typeface="+mj-lt"/>
          </a:endParaRPr>
        </a:p>
      </dgm:t>
    </dgm:pt>
    <dgm:pt modelId="{3DA78CFA-5D1A-440F-9515-820ACF4FFDF7}" type="sibTrans" cxnId="{FFA45580-42F8-41B5-8577-0A0517CBD9EC}">
      <dgm:prSet/>
      <dgm:spPr/>
      <dgm:t>
        <a:bodyPr/>
        <a:lstStyle/>
        <a:p>
          <a:endParaRPr lang="en-US" sz="2800">
            <a:solidFill>
              <a:schemeClr val="bg1"/>
            </a:solidFill>
            <a:latin typeface="+mj-lt"/>
          </a:endParaRPr>
        </a:p>
      </dgm:t>
    </dgm:pt>
    <dgm:pt modelId="{6FAF6025-CDA3-4D4C-81D8-98BADBF13469}">
      <dgm:prSet phldrT="[Text]" custT="1"/>
      <dgm:spPr/>
      <dgm:t>
        <a:bodyPr/>
        <a:lstStyle/>
        <a:p>
          <a:pPr algn="ctr"/>
          <a:r>
            <a:rPr lang="en-US" sz="1800" b="1">
              <a:latin typeface="+mj-lt"/>
            </a:rPr>
            <a:t>RESPECTS BASE</a:t>
          </a:r>
        </a:p>
        <a:p>
          <a:pPr algn="ctr"/>
          <a:r>
            <a:rPr lang="en-US" sz="1800">
              <a:latin typeface="+mj-lt"/>
            </a:rPr>
            <a:t>Kekuatan CSO, OMK</a:t>
          </a:r>
        </a:p>
      </dgm:t>
    </dgm:pt>
    <dgm:pt modelId="{6D5CBD32-A876-4CA7-9C4F-AD9BE4CFDECE}" type="parTrans" cxnId="{8970B973-103E-4156-A68C-9CFA9EF2D4B0}">
      <dgm:prSet/>
      <dgm:spPr/>
      <dgm:t>
        <a:bodyPr/>
        <a:lstStyle/>
        <a:p>
          <a:endParaRPr lang="en-US" sz="2800">
            <a:solidFill>
              <a:schemeClr val="bg1"/>
            </a:solidFill>
            <a:latin typeface="+mj-lt"/>
          </a:endParaRPr>
        </a:p>
      </dgm:t>
    </dgm:pt>
    <dgm:pt modelId="{6850FADA-C34C-4328-85DC-DC419F1E9791}" type="sibTrans" cxnId="{8970B973-103E-4156-A68C-9CFA9EF2D4B0}">
      <dgm:prSet/>
      <dgm:spPr/>
      <dgm:t>
        <a:bodyPr/>
        <a:lstStyle/>
        <a:p>
          <a:endParaRPr lang="en-US" sz="2800">
            <a:solidFill>
              <a:schemeClr val="bg1"/>
            </a:solidFill>
            <a:latin typeface="+mj-lt"/>
          </a:endParaRPr>
        </a:p>
      </dgm:t>
    </dgm:pt>
    <dgm:pt modelId="{AA80EEB3-3DDD-442B-AFF3-AC0BCAC8EE30}" type="pres">
      <dgm:prSet presAssocID="{54325E05-BF89-4C89-BDEE-D38EF3E0331B}" presName="matrix" presStyleCnt="0">
        <dgm:presLayoutVars>
          <dgm:chMax val="1"/>
          <dgm:dir/>
          <dgm:resizeHandles val="exact"/>
        </dgm:presLayoutVars>
      </dgm:prSet>
      <dgm:spPr/>
    </dgm:pt>
    <dgm:pt modelId="{D815B78B-DA2D-428D-97FA-A186EEBEE812}" type="pres">
      <dgm:prSet presAssocID="{54325E05-BF89-4C89-BDEE-D38EF3E0331B}" presName="axisShape" presStyleLbl="bgShp" presStyleIdx="0" presStyleCnt="1" custScaleX="72891" custScaleY="56747" custLinFactNeighborX="-4363" custLinFactNeighborY="1499"/>
      <dgm:spPr/>
    </dgm:pt>
    <dgm:pt modelId="{C8C676D3-5524-4FBD-9464-595C6394DAE8}" type="pres">
      <dgm:prSet presAssocID="{54325E05-BF89-4C89-BDEE-D38EF3E0331B}" presName="rect1" presStyleLbl="node1" presStyleIdx="0" presStyleCnt="4" custScaleX="136395" custScaleY="50759" custLinFactX="-13274" custLinFactNeighborX="-100000" custLinFactNeighborY="61790">
        <dgm:presLayoutVars>
          <dgm:chMax val="0"/>
          <dgm:chPref val="0"/>
          <dgm:bulletEnabled val="1"/>
        </dgm:presLayoutVars>
      </dgm:prSet>
      <dgm:spPr/>
    </dgm:pt>
    <dgm:pt modelId="{B3A92832-76D9-49CC-8870-D8B19AEE920E}" type="pres">
      <dgm:prSet presAssocID="{54325E05-BF89-4C89-BDEE-D38EF3E0331B}" presName="rect2" presStyleLbl="node1" presStyleIdx="1" presStyleCnt="4" custScaleX="97775" custScaleY="52855" custLinFactNeighborX="-68261" custLinFactNeighborY="-36938">
        <dgm:presLayoutVars>
          <dgm:chMax val="0"/>
          <dgm:chPref val="0"/>
          <dgm:bulletEnabled val="1"/>
        </dgm:presLayoutVars>
      </dgm:prSet>
      <dgm:spPr/>
    </dgm:pt>
    <dgm:pt modelId="{06F67A06-6F52-4AB0-AC48-4C48F0A605A1}" type="pres">
      <dgm:prSet presAssocID="{54325E05-BF89-4C89-BDEE-D38EF3E0331B}" presName="rect3" presStyleLbl="node1" presStyleIdx="2" presStyleCnt="4" custScaleX="187631" custScaleY="47843" custLinFactNeighborX="48655" custLinFactNeighborY="41654">
        <dgm:presLayoutVars>
          <dgm:chMax val="0"/>
          <dgm:chPref val="0"/>
          <dgm:bulletEnabled val="1"/>
        </dgm:presLayoutVars>
      </dgm:prSet>
      <dgm:spPr/>
    </dgm:pt>
    <dgm:pt modelId="{679AC8AE-F4A9-41B8-B182-CB95811FAB30}" type="pres">
      <dgm:prSet presAssocID="{54325E05-BF89-4C89-BDEE-D38EF3E0331B}" presName="rect4" presStyleLbl="node1" presStyleIdx="3" presStyleCnt="4" custScaleX="136084" custScaleY="52407" custLinFactNeighborX="93636" custLinFactNeighborY="-54222">
        <dgm:presLayoutVars>
          <dgm:chMax val="0"/>
          <dgm:chPref val="0"/>
          <dgm:bulletEnabled val="1"/>
        </dgm:presLayoutVars>
      </dgm:prSet>
      <dgm:spPr/>
    </dgm:pt>
  </dgm:ptLst>
  <dgm:cxnLst>
    <dgm:cxn modelId="{42233815-0105-4213-B0FD-A052E902199F}" type="presOf" srcId="{A8809D3A-8F1D-4D45-A5E0-0F70680B44F7}" destId="{C8C676D3-5524-4FBD-9464-595C6394DAE8}" srcOrd="0" destOrd="0" presId="urn:microsoft.com/office/officeart/2005/8/layout/matrix2"/>
    <dgm:cxn modelId="{D379061C-689A-4460-AF5B-71F411AFF5F3}" srcId="{54325E05-BF89-4C89-BDEE-D38EF3E0331B}" destId="{A8809D3A-8F1D-4D45-A5E0-0F70680B44F7}" srcOrd="0" destOrd="0" parTransId="{BB5ABB05-98C1-4BCB-B207-D327AE3FD6A9}" sibTransId="{53C6435F-2E95-4B77-B22B-69FC0CF0BBB3}"/>
    <dgm:cxn modelId="{ED36473B-83CD-4527-8BC8-5377D12BF633}" srcId="{54325E05-BF89-4C89-BDEE-D38EF3E0331B}" destId="{EEE85CF6-2D23-4234-88B9-9B073C6D71F6}" srcOrd="1" destOrd="0" parTransId="{670E3513-7CD5-4AF7-893A-2127724C359B}" sibTransId="{AB16DA7E-9CC5-42F6-9938-DC5F496678B8}"/>
    <dgm:cxn modelId="{8970B973-103E-4156-A68C-9CFA9EF2D4B0}" srcId="{54325E05-BF89-4C89-BDEE-D38EF3E0331B}" destId="{6FAF6025-CDA3-4D4C-81D8-98BADBF13469}" srcOrd="3" destOrd="0" parTransId="{6D5CBD32-A876-4CA7-9C4F-AD9BE4CFDECE}" sibTransId="{6850FADA-C34C-4328-85DC-DC419F1E9791}"/>
    <dgm:cxn modelId="{FFA45580-42F8-41B5-8577-0A0517CBD9EC}" srcId="{54325E05-BF89-4C89-BDEE-D38EF3E0331B}" destId="{3295D0A1-CBC5-42BD-945C-8C32AA68500B}" srcOrd="2" destOrd="0" parTransId="{7FA93579-55B7-4EFC-9AF4-DE747FB21156}" sibTransId="{3DA78CFA-5D1A-440F-9515-820ACF4FFDF7}"/>
    <dgm:cxn modelId="{531F429F-A75E-4591-B922-1EFA91DF6A27}" type="presOf" srcId="{6FAF6025-CDA3-4D4C-81D8-98BADBF13469}" destId="{679AC8AE-F4A9-41B8-B182-CB95811FAB30}" srcOrd="0" destOrd="0" presId="urn:microsoft.com/office/officeart/2005/8/layout/matrix2"/>
    <dgm:cxn modelId="{CC7FABB4-8E6F-4BAB-873A-2CDD5F1DFA45}" type="presOf" srcId="{3295D0A1-CBC5-42BD-945C-8C32AA68500B}" destId="{06F67A06-6F52-4AB0-AC48-4C48F0A605A1}" srcOrd="0" destOrd="0" presId="urn:microsoft.com/office/officeart/2005/8/layout/matrix2"/>
    <dgm:cxn modelId="{E8A346C2-BCF2-4AC7-9041-8D6698E5F81C}" type="presOf" srcId="{54325E05-BF89-4C89-BDEE-D38EF3E0331B}" destId="{AA80EEB3-3DDD-442B-AFF3-AC0BCAC8EE30}" srcOrd="0" destOrd="0" presId="urn:microsoft.com/office/officeart/2005/8/layout/matrix2"/>
    <dgm:cxn modelId="{CAB1F5D2-4EB8-41DD-A3F3-0A5E2E801AA6}" type="presOf" srcId="{EEE85CF6-2D23-4234-88B9-9B073C6D71F6}" destId="{B3A92832-76D9-49CC-8870-D8B19AEE920E}" srcOrd="0" destOrd="0" presId="urn:microsoft.com/office/officeart/2005/8/layout/matrix2"/>
    <dgm:cxn modelId="{6D92044E-C796-40A8-A4BC-F8D24E4D93BB}" type="presParOf" srcId="{AA80EEB3-3DDD-442B-AFF3-AC0BCAC8EE30}" destId="{D815B78B-DA2D-428D-97FA-A186EEBEE812}" srcOrd="0" destOrd="0" presId="urn:microsoft.com/office/officeart/2005/8/layout/matrix2"/>
    <dgm:cxn modelId="{CD607A7A-84CE-42E7-A975-F6DB07BC9F96}" type="presParOf" srcId="{AA80EEB3-3DDD-442B-AFF3-AC0BCAC8EE30}" destId="{C8C676D3-5524-4FBD-9464-595C6394DAE8}" srcOrd="1" destOrd="0" presId="urn:microsoft.com/office/officeart/2005/8/layout/matrix2"/>
    <dgm:cxn modelId="{92275358-874D-4892-9744-6EAC7460811A}" type="presParOf" srcId="{AA80EEB3-3DDD-442B-AFF3-AC0BCAC8EE30}" destId="{B3A92832-76D9-49CC-8870-D8B19AEE920E}" srcOrd="2" destOrd="0" presId="urn:microsoft.com/office/officeart/2005/8/layout/matrix2"/>
    <dgm:cxn modelId="{8B3B98D5-50E0-480A-9095-87C4CED991F7}" type="presParOf" srcId="{AA80EEB3-3DDD-442B-AFF3-AC0BCAC8EE30}" destId="{06F67A06-6F52-4AB0-AC48-4C48F0A605A1}" srcOrd="3" destOrd="0" presId="urn:microsoft.com/office/officeart/2005/8/layout/matrix2"/>
    <dgm:cxn modelId="{3B2BA313-D639-4528-9B2E-86274D580A2F}" type="presParOf" srcId="{AA80EEB3-3DDD-442B-AFF3-AC0BCAC8EE30}" destId="{679AC8AE-F4A9-41B8-B182-CB95811FAB30}"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0981A-5886-4545-B7FB-CBCC55C57C9A}">
      <dsp:nvSpPr>
        <dsp:cNvPr id="0" name=""/>
        <dsp:cNvSpPr/>
      </dsp:nvSpPr>
      <dsp:spPr>
        <a:xfrm>
          <a:off x="0" y="84944"/>
          <a:ext cx="10830456" cy="124253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en-US" sz="1800" kern="1200"/>
            <a:t>2011 : </a:t>
          </a:r>
          <a:r>
            <a:rPr lang="id-ID" altLang="en-US" sz="1800" kern="1200"/>
            <a:t>Survei Lembaga Kajian Islam dan Perdamaian (LaKIP)</a:t>
          </a:r>
          <a:r>
            <a:rPr lang="en-US" altLang="en-US" sz="1800" kern="1200"/>
            <a:t> </a:t>
          </a:r>
          <a:r>
            <a:rPr lang="id-ID" altLang="en-US" sz="1800" kern="1200"/>
            <a:t>tentang radikalisme di kalangan siswa dan guru Pendidikan Agama Islam (PAI) di Jabodetabek</a:t>
          </a:r>
          <a:r>
            <a:rPr lang="en-US" altLang="en-US" sz="1800" kern="1200"/>
            <a:t> </a:t>
          </a:r>
          <a:r>
            <a:rPr lang="id-ID" altLang="en-US" sz="1800" kern="1200"/>
            <a:t>: </a:t>
          </a:r>
          <a:endParaRPr lang="en-US" altLang="en-US" sz="1800" kern="1200"/>
        </a:p>
        <a:p>
          <a:pPr marL="0" lvl="0" indent="0" algn="l" defTabSz="800100">
            <a:lnSpc>
              <a:spcPct val="90000"/>
            </a:lnSpc>
            <a:spcBef>
              <a:spcPct val="0"/>
            </a:spcBef>
            <a:spcAft>
              <a:spcPct val="35000"/>
            </a:spcAft>
            <a:buNone/>
          </a:pPr>
          <a:r>
            <a:rPr lang="id-ID" altLang="en-US" sz="1800" kern="1200"/>
            <a:t>hampir 50 % setuju tindakan radikal; 25% siswa dan 21% guru menyatakan Pancasila tidak relevan; 84,8% siswa dan 76,2% guru setuju dengan penerapan Syariat Islam; 52,3% siswa dan 14,2% membenarkan serangan bom.</a:t>
          </a:r>
          <a:endParaRPr lang="en-US" sz="1800" kern="1200"/>
        </a:p>
      </dsp:txBody>
      <dsp:txXfrm>
        <a:off x="60656" y="145600"/>
        <a:ext cx="10709144" cy="1121227"/>
      </dsp:txXfrm>
    </dsp:sp>
    <dsp:sp modelId="{F3777CA0-B7A0-4D98-9D3E-0A5DEFFDC012}">
      <dsp:nvSpPr>
        <dsp:cNvPr id="0" name=""/>
        <dsp:cNvSpPr/>
      </dsp:nvSpPr>
      <dsp:spPr>
        <a:xfrm>
          <a:off x="0" y="1379324"/>
          <a:ext cx="10830456" cy="1242539"/>
        </a:xfrm>
        <a:prstGeom prst="roundRect">
          <a:avLst/>
        </a:prstGeom>
        <a:solidFill>
          <a:schemeClr val="accent4">
            <a:hueOff val="6807678"/>
            <a:satOff val="-7995"/>
            <a:lumOff val="3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d-ID" altLang="en-US" sz="1800" kern="1200"/>
            <a:t>CSIS 2012: 33,4% tidak mau bertetangga dengan orang yang berlainan agama; 25% tidak percaya kepada umat agama lain, dan 68% menentang pembangunan tempat ibadah agama lain di lingkungannya.</a:t>
          </a:r>
          <a:endParaRPr lang="id-ID" altLang="en-US" sz="1800" kern="1200" dirty="0"/>
        </a:p>
      </dsp:txBody>
      <dsp:txXfrm>
        <a:off x="60656" y="1439980"/>
        <a:ext cx="10709144" cy="1121227"/>
      </dsp:txXfrm>
    </dsp:sp>
    <dsp:sp modelId="{06F17A91-7227-4C9A-B4C2-2056FB11539A}">
      <dsp:nvSpPr>
        <dsp:cNvPr id="0" name=""/>
        <dsp:cNvSpPr/>
      </dsp:nvSpPr>
      <dsp:spPr>
        <a:xfrm>
          <a:off x="0" y="2673704"/>
          <a:ext cx="10830456" cy="1242539"/>
        </a:xfrm>
        <a:prstGeom prst="roundRect">
          <a:avLst/>
        </a:prstGeom>
        <a:solidFill>
          <a:schemeClr val="accent4">
            <a:hueOff val="13615356"/>
            <a:satOff val="-15991"/>
            <a:lumOff val="61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Pew Research Center, 2015:  </a:t>
          </a:r>
        </a:p>
        <a:p>
          <a:pPr marL="0" lvl="0" indent="0" algn="l" defTabSz="800100">
            <a:lnSpc>
              <a:spcPct val="90000"/>
            </a:lnSpc>
            <a:spcBef>
              <a:spcPct val="0"/>
            </a:spcBef>
            <a:spcAft>
              <a:spcPct val="35000"/>
            </a:spcAft>
            <a:buNone/>
          </a:pPr>
          <a:r>
            <a:rPr lang="en-US" sz="1800" kern="1200"/>
            <a:t>Sekitar 10 juta orang warga Indonesia mendukung ISIS - sebagian besar dari mereka merupakan anak-anak muda.</a:t>
          </a:r>
          <a:r>
            <a:rPr lang="id-ID" sz="1800" kern="1200"/>
            <a:t> </a:t>
          </a:r>
          <a:endParaRPr lang="id-ID" sz="1800" kern="1200" dirty="0"/>
        </a:p>
      </dsp:txBody>
      <dsp:txXfrm>
        <a:off x="60656" y="2734360"/>
        <a:ext cx="10709144" cy="1121227"/>
      </dsp:txXfrm>
    </dsp:sp>
    <dsp:sp modelId="{CA23D7AD-D839-461B-8540-557C00DD94F1}">
      <dsp:nvSpPr>
        <dsp:cNvPr id="0" name=""/>
        <dsp:cNvSpPr/>
      </dsp:nvSpPr>
      <dsp:spPr>
        <a:xfrm>
          <a:off x="0" y="3968084"/>
          <a:ext cx="10830456" cy="1242539"/>
        </a:xfrm>
        <a:prstGeom prst="roundRect">
          <a:avLst/>
        </a:prstGeom>
        <a:solidFill>
          <a:schemeClr val="accent4">
            <a:hueOff val="20423033"/>
            <a:satOff val="-23986"/>
            <a:lumOff val="9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2015 : </a:t>
          </a:r>
        </a:p>
        <a:p>
          <a:pPr marL="0" lvl="0" indent="0" algn="l" defTabSz="800100">
            <a:lnSpc>
              <a:spcPct val="90000"/>
            </a:lnSpc>
            <a:spcBef>
              <a:spcPct val="0"/>
            </a:spcBef>
            <a:spcAft>
              <a:spcPct val="35000"/>
            </a:spcAft>
            <a:buNone/>
          </a:pPr>
          <a:r>
            <a:rPr lang="id-ID" sz="1800" kern="1200"/>
            <a:t>Badan Nasional Penanggulangan Terorisme (BNPT) tujuh perguruan tinggi negeri (PTN) top di Indonesia telah terpapar radikalisme. </a:t>
          </a:r>
          <a:endParaRPr lang="id-ID" sz="1800" b="1" kern="1200" dirty="0"/>
        </a:p>
      </dsp:txBody>
      <dsp:txXfrm>
        <a:off x="60656" y="4028740"/>
        <a:ext cx="10709144" cy="11212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6C57C-26F9-4BF2-8D65-5C8E417DD9E3}">
      <dsp:nvSpPr>
        <dsp:cNvPr id="0" name=""/>
        <dsp:cNvSpPr/>
      </dsp:nvSpPr>
      <dsp:spPr>
        <a:xfrm>
          <a:off x="0" y="62345"/>
          <a:ext cx="4798171" cy="3767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d-ID" sz="2300" kern="1200"/>
            <a:t>Penelitian Pusat Studi  Budaya  dan  Perubahan  Sosial Universitas  Muhammadiyah  Surakarta: Media sosial Islam didominasi oleh berita kebencian. Berita-berita keagamaan yang penuh kebencian ini diakses  oleh  kaum muda. (Zuly Qodir, “Kaum Muda, Intoleransi, dan Radikalisme Agama.” </a:t>
          </a:r>
          <a:r>
            <a:rPr lang="id-ID" sz="2300" i="1" kern="1200"/>
            <a:t>Jurnal Studi Pemuda</a:t>
          </a:r>
          <a:r>
            <a:rPr lang="id-ID" sz="2300" kern="1200"/>
            <a:t>, Vol. 5, No. 1 (Mei 2016), 434.</a:t>
          </a:r>
          <a:endParaRPr lang="id-ID" sz="2300" kern="1200" dirty="0"/>
        </a:p>
      </dsp:txBody>
      <dsp:txXfrm>
        <a:off x="183909" y="246254"/>
        <a:ext cx="4430353" cy="33995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18622-CA05-410C-9A71-F871FF7619A0}">
      <dsp:nvSpPr>
        <dsp:cNvPr id="0" name=""/>
        <dsp:cNvSpPr/>
      </dsp:nvSpPr>
      <dsp:spPr>
        <a:xfrm>
          <a:off x="804703" y="0"/>
          <a:ext cx="8996680" cy="5622924"/>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0F3BC4-F9A9-464E-832D-0C6465A97F81}">
      <dsp:nvSpPr>
        <dsp:cNvPr id="0" name=""/>
        <dsp:cNvSpPr/>
      </dsp:nvSpPr>
      <dsp:spPr>
        <a:xfrm>
          <a:off x="1690876" y="4181207"/>
          <a:ext cx="206923" cy="206923"/>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DFB484-3184-4B68-A22B-42AB7AA490F5}">
      <dsp:nvSpPr>
        <dsp:cNvPr id="0" name=""/>
        <dsp:cNvSpPr/>
      </dsp:nvSpPr>
      <dsp:spPr>
        <a:xfrm>
          <a:off x="1794338" y="4284668"/>
          <a:ext cx="1178565" cy="133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45" tIns="0" rIns="0" bIns="0" numCol="1" spcCol="1270" anchor="t" anchorCtr="0">
          <a:noAutofit/>
        </a:bodyPr>
        <a:lstStyle/>
        <a:p>
          <a:pPr marL="0" lvl="0" indent="0" algn="l" defTabSz="622300">
            <a:lnSpc>
              <a:spcPct val="90000"/>
            </a:lnSpc>
            <a:spcBef>
              <a:spcPct val="0"/>
            </a:spcBef>
            <a:spcAft>
              <a:spcPct val="35000"/>
            </a:spcAft>
            <a:buNone/>
          </a:pPr>
          <a:r>
            <a:rPr lang="en-GB" sz="1400" b="1" kern="1200">
              <a:solidFill>
                <a:schemeClr val="tx1"/>
              </a:solidFill>
              <a:latin typeface="Avenir Next LT Pro Demi" panose="020B0704020202020204" pitchFamily="34" charset="0"/>
            </a:rPr>
            <a:t>Exclusivity</a:t>
          </a:r>
          <a:endParaRPr lang="en-GB" sz="1400" b="1" kern="1200" dirty="0">
            <a:solidFill>
              <a:schemeClr val="tx1"/>
            </a:solidFill>
            <a:latin typeface="Avenir Next LT Pro Demi" panose="020B0704020202020204" pitchFamily="34" charset="0"/>
          </a:endParaRPr>
        </a:p>
      </dsp:txBody>
      <dsp:txXfrm>
        <a:off x="1794338" y="4284668"/>
        <a:ext cx="1178565" cy="1338256"/>
      </dsp:txXfrm>
    </dsp:sp>
    <dsp:sp modelId="{0957C037-7B46-43D3-AAF0-4A46EAD1D57C}">
      <dsp:nvSpPr>
        <dsp:cNvPr id="0" name=""/>
        <dsp:cNvSpPr/>
      </dsp:nvSpPr>
      <dsp:spPr>
        <a:xfrm>
          <a:off x="2810963" y="3104979"/>
          <a:ext cx="323880" cy="323880"/>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2DFC02-3264-4A8B-8A9F-8D5C5817871D}">
      <dsp:nvSpPr>
        <dsp:cNvPr id="0" name=""/>
        <dsp:cNvSpPr/>
      </dsp:nvSpPr>
      <dsp:spPr>
        <a:xfrm>
          <a:off x="2972903" y="3266919"/>
          <a:ext cx="1493448" cy="2356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618" tIns="0" rIns="0" bIns="0" numCol="1" spcCol="1270" anchor="t" anchorCtr="0">
          <a:noAutofit/>
        </a:bodyPr>
        <a:lstStyle/>
        <a:p>
          <a:pPr marL="0" lvl="0" indent="0" algn="l" defTabSz="622300">
            <a:lnSpc>
              <a:spcPct val="90000"/>
            </a:lnSpc>
            <a:spcBef>
              <a:spcPct val="0"/>
            </a:spcBef>
            <a:spcAft>
              <a:spcPct val="35000"/>
            </a:spcAft>
            <a:buNone/>
          </a:pPr>
          <a:r>
            <a:rPr lang="en-GB" sz="1400" b="1" kern="1200">
              <a:solidFill>
                <a:schemeClr val="tx1"/>
              </a:solidFill>
              <a:latin typeface="Avenir Next LT Pro Demi" panose="020B0704020202020204" pitchFamily="34" charset="0"/>
            </a:rPr>
            <a:t>Superiority</a:t>
          </a:r>
          <a:endParaRPr lang="en-GB" sz="1400" b="1" kern="1200" dirty="0">
            <a:solidFill>
              <a:schemeClr val="tx1"/>
            </a:solidFill>
            <a:latin typeface="Avenir Next LT Pro Demi" panose="020B0704020202020204" pitchFamily="34" charset="0"/>
          </a:endParaRPr>
        </a:p>
      </dsp:txBody>
      <dsp:txXfrm>
        <a:off x="2972903" y="3266919"/>
        <a:ext cx="1493448" cy="2356005"/>
      </dsp:txXfrm>
    </dsp:sp>
    <dsp:sp modelId="{E00375CB-A938-4650-9211-2E14388B16F7}">
      <dsp:nvSpPr>
        <dsp:cNvPr id="0" name=""/>
        <dsp:cNvSpPr/>
      </dsp:nvSpPr>
      <dsp:spPr>
        <a:xfrm>
          <a:off x="4250431" y="2246920"/>
          <a:ext cx="431840" cy="431840"/>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A0022E3-47B9-4D42-B28E-23B215689663}">
      <dsp:nvSpPr>
        <dsp:cNvPr id="0" name=""/>
        <dsp:cNvSpPr/>
      </dsp:nvSpPr>
      <dsp:spPr>
        <a:xfrm>
          <a:off x="4466352" y="2462841"/>
          <a:ext cx="1736359" cy="3160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823" tIns="0" rIns="0" bIns="0" numCol="1" spcCol="1270" anchor="t" anchorCtr="0">
          <a:noAutofit/>
        </a:bodyPr>
        <a:lstStyle/>
        <a:p>
          <a:pPr marL="0" lvl="0" indent="0" algn="l" defTabSz="622300">
            <a:lnSpc>
              <a:spcPct val="90000"/>
            </a:lnSpc>
            <a:spcBef>
              <a:spcPct val="0"/>
            </a:spcBef>
            <a:spcAft>
              <a:spcPct val="35000"/>
            </a:spcAft>
            <a:buNone/>
          </a:pPr>
          <a:r>
            <a:rPr lang="en-GB" sz="1400" b="1" kern="1200">
              <a:solidFill>
                <a:schemeClr val="tx1"/>
              </a:solidFill>
              <a:latin typeface="Avenir Next LT Pro Demi" panose="020B0704020202020204" pitchFamily="34" charset="0"/>
            </a:rPr>
            <a:t>Intolerance/</a:t>
          </a:r>
          <a:br>
            <a:rPr lang="en-GB" sz="1400" b="1" kern="1200">
              <a:solidFill>
                <a:schemeClr val="tx1"/>
              </a:solidFill>
              <a:latin typeface="Avenir Next LT Pro Demi" panose="020B0704020202020204" pitchFamily="34" charset="0"/>
            </a:rPr>
          </a:br>
          <a:r>
            <a:rPr lang="en-GB" sz="1400" b="1" kern="1200">
              <a:solidFill>
                <a:schemeClr val="tx1"/>
              </a:solidFill>
              <a:latin typeface="Avenir Next LT Pro Demi" panose="020B0704020202020204" pitchFamily="34" charset="0"/>
            </a:rPr>
            <a:t>Discriminatrion</a:t>
          </a:r>
          <a:endParaRPr lang="en-GB" sz="1400" b="1" kern="1200" dirty="0">
            <a:solidFill>
              <a:schemeClr val="tx1"/>
            </a:solidFill>
            <a:latin typeface="Avenir Next LT Pro Demi" panose="020B0704020202020204" pitchFamily="34" charset="0"/>
          </a:endParaRPr>
        </a:p>
      </dsp:txBody>
      <dsp:txXfrm>
        <a:off x="4466352" y="2462841"/>
        <a:ext cx="1736359" cy="3160083"/>
      </dsp:txXfrm>
    </dsp:sp>
    <dsp:sp modelId="{8957D456-42F1-483E-9AFF-E942DA02B9EF}">
      <dsp:nvSpPr>
        <dsp:cNvPr id="0" name=""/>
        <dsp:cNvSpPr/>
      </dsp:nvSpPr>
      <dsp:spPr>
        <a:xfrm>
          <a:off x="5923814" y="1576668"/>
          <a:ext cx="557794" cy="557794"/>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5E5210-D37D-4B90-80A5-5465A9B73C9E}">
      <dsp:nvSpPr>
        <dsp:cNvPr id="0" name=""/>
        <dsp:cNvSpPr/>
      </dsp:nvSpPr>
      <dsp:spPr>
        <a:xfrm>
          <a:off x="6266021" y="1855565"/>
          <a:ext cx="1672716" cy="3767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564" tIns="0" rIns="0" bIns="0" numCol="1" spcCol="1270" anchor="t"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venir Next LT Pro Demi" panose="020B0704020202020204" pitchFamily="34" charset="0"/>
            </a:rPr>
            <a:t>God is on our side </a:t>
          </a:r>
          <a:r>
            <a:rPr lang="en-GB" sz="1400" b="1" kern="1200">
              <a:solidFill>
                <a:schemeClr val="tx1"/>
              </a:solidFill>
              <a:latin typeface="Avenir Next LT Pro Demi" panose="020B0704020202020204" pitchFamily="34" charset="0"/>
            </a:rPr>
            <a:t>/ My </a:t>
          </a:r>
          <a:r>
            <a:rPr lang="en-GB" sz="1400" b="1" kern="1200" dirty="0">
              <a:solidFill>
                <a:schemeClr val="tx1"/>
              </a:solidFill>
              <a:latin typeface="Avenir Next LT Pro Demi" panose="020B0704020202020204" pitchFamily="34" charset="0"/>
            </a:rPr>
            <a:t>ideology is the Truth</a:t>
          </a:r>
        </a:p>
      </dsp:txBody>
      <dsp:txXfrm>
        <a:off x="6266021" y="1855565"/>
        <a:ext cx="1672716" cy="3767359"/>
      </dsp:txXfrm>
    </dsp:sp>
    <dsp:sp modelId="{D73AE03D-011B-4E53-8EC5-EAC42FE3E80C}">
      <dsp:nvSpPr>
        <dsp:cNvPr id="0" name=""/>
        <dsp:cNvSpPr/>
      </dsp:nvSpPr>
      <dsp:spPr>
        <a:xfrm>
          <a:off x="7646678" y="1129083"/>
          <a:ext cx="710737" cy="710737"/>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618687D-DA92-4BDE-B252-D8396741E31C}">
      <dsp:nvSpPr>
        <dsp:cNvPr id="0" name=""/>
        <dsp:cNvSpPr/>
      </dsp:nvSpPr>
      <dsp:spPr>
        <a:xfrm>
          <a:off x="8002047" y="1484452"/>
          <a:ext cx="1799336" cy="413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605" tIns="0" rIns="0" bIns="0" numCol="1" spcCol="1270" anchor="t" anchorCtr="0">
          <a:noAutofit/>
        </a:bodyPr>
        <a:lstStyle/>
        <a:p>
          <a:pPr marL="0" lvl="0" indent="0" algn="l" defTabSz="622300">
            <a:lnSpc>
              <a:spcPct val="90000"/>
            </a:lnSpc>
            <a:spcBef>
              <a:spcPct val="0"/>
            </a:spcBef>
            <a:spcAft>
              <a:spcPct val="35000"/>
            </a:spcAft>
            <a:buNone/>
          </a:pPr>
          <a:r>
            <a:rPr lang="en-GB" sz="1400" b="1" kern="1200">
              <a:solidFill>
                <a:schemeClr val="tx1"/>
              </a:solidFill>
              <a:latin typeface="Avenir Next LT Pro Demi" panose="020B0704020202020204" pitchFamily="34" charset="0"/>
            </a:rPr>
            <a:t>Expansionism </a:t>
          </a:r>
          <a:br>
            <a:rPr lang="en-GB" sz="1400" b="1" kern="1200">
              <a:solidFill>
                <a:schemeClr val="tx1"/>
              </a:solidFill>
              <a:latin typeface="Avenir Next LT Pro Demi" panose="020B0704020202020204" pitchFamily="34" charset="0"/>
            </a:rPr>
          </a:br>
          <a:r>
            <a:rPr lang="en-GB" sz="1400" b="1" kern="1200">
              <a:solidFill>
                <a:schemeClr val="tx1"/>
              </a:solidFill>
              <a:latin typeface="Avenir Next LT Pro Demi" panose="020B0704020202020204" pitchFamily="34" charset="0"/>
            </a:rPr>
            <a:t>for God / ideology</a:t>
          </a:r>
          <a:endParaRPr lang="en-GB" sz="1400" b="1" kern="1200" dirty="0">
            <a:solidFill>
              <a:schemeClr val="tx1"/>
            </a:solidFill>
            <a:latin typeface="Avenir Next LT Pro Demi" panose="020B0704020202020204" pitchFamily="34" charset="0"/>
          </a:endParaRPr>
        </a:p>
      </dsp:txBody>
      <dsp:txXfrm>
        <a:off x="8002047" y="1484452"/>
        <a:ext cx="1799336" cy="41384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F24C1-7831-499A-A393-E57AEE2D4AF0}">
      <dsp:nvSpPr>
        <dsp:cNvPr id="0" name=""/>
        <dsp:cNvSpPr/>
      </dsp:nvSpPr>
      <dsp:spPr>
        <a:xfrm>
          <a:off x="576569" y="0"/>
          <a:ext cx="2611823" cy="1958867"/>
        </a:xfrm>
        <a:prstGeom prst="upArrow">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61433-129D-4045-8AA5-1484792A62EF}">
      <dsp:nvSpPr>
        <dsp:cNvPr id="0" name=""/>
        <dsp:cNvSpPr/>
      </dsp:nvSpPr>
      <dsp:spPr>
        <a:xfrm>
          <a:off x="3266747" y="0"/>
          <a:ext cx="5888736" cy="1958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0" rIns="312928" bIns="312928" numCol="1" spcCol="1270" anchor="ctr" anchorCtr="0">
          <a:noAutofit/>
        </a:bodyPr>
        <a:lstStyle/>
        <a:p>
          <a:pPr marL="0" lvl="0" indent="0" algn="l" defTabSz="1955800">
            <a:lnSpc>
              <a:spcPct val="90000"/>
            </a:lnSpc>
            <a:spcBef>
              <a:spcPct val="0"/>
            </a:spcBef>
            <a:spcAft>
              <a:spcPct val="35000"/>
            </a:spcAft>
            <a:buNone/>
          </a:pPr>
          <a:r>
            <a:rPr lang="en-US" sz="4400" kern="1200"/>
            <a:t>praktek beragama yang substantif-inklusif </a:t>
          </a:r>
        </a:p>
      </dsp:txBody>
      <dsp:txXfrm>
        <a:off x="3266747" y="0"/>
        <a:ext cx="5888736" cy="1958867"/>
      </dsp:txXfrm>
    </dsp:sp>
    <dsp:sp modelId="{B72A95B4-7BD2-4F04-83E6-4FE608BD33E0}">
      <dsp:nvSpPr>
        <dsp:cNvPr id="0" name=""/>
        <dsp:cNvSpPr/>
      </dsp:nvSpPr>
      <dsp:spPr>
        <a:xfrm>
          <a:off x="1360116" y="2122106"/>
          <a:ext cx="2611823" cy="1958867"/>
        </a:xfrm>
        <a:prstGeom prst="downArrow">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AC8202-2037-458C-9521-F82A17E53140}">
      <dsp:nvSpPr>
        <dsp:cNvPr id="0" name=""/>
        <dsp:cNvSpPr/>
      </dsp:nvSpPr>
      <dsp:spPr>
        <a:xfrm>
          <a:off x="4050294" y="2122106"/>
          <a:ext cx="5888736" cy="1958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0" rIns="312928" bIns="312928" numCol="1" spcCol="1270" anchor="ctr" anchorCtr="0">
          <a:noAutofit/>
        </a:bodyPr>
        <a:lstStyle/>
        <a:p>
          <a:pPr marL="0" lvl="0" indent="0" algn="l" defTabSz="1955800">
            <a:lnSpc>
              <a:spcPct val="90000"/>
            </a:lnSpc>
            <a:spcBef>
              <a:spcPct val="0"/>
            </a:spcBef>
            <a:spcAft>
              <a:spcPct val="35000"/>
            </a:spcAft>
            <a:buNone/>
          </a:pPr>
          <a:r>
            <a:rPr lang="en-US" sz="4400" kern="1200"/>
            <a:t>praktek beragama yang eksklusif-legal formalistik</a:t>
          </a:r>
        </a:p>
      </dsp:txBody>
      <dsp:txXfrm>
        <a:off x="4050294" y="2122106"/>
        <a:ext cx="5888736" cy="19588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04D09-5DF1-402A-98A9-CBD4EFBDC7CE}">
      <dsp:nvSpPr>
        <dsp:cNvPr id="0" name=""/>
        <dsp:cNvSpPr/>
      </dsp:nvSpPr>
      <dsp:spPr>
        <a:xfrm>
          <a:off x="0" y="23073"/>
          <a:ext cx="6329680" cy="1179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cap="all"/>
          </a:pPr>
          <a:r>
            <a:rPr lang="en-US" sz="1600" b="0" kern="1200">
              <a:latin typeface="+mn-lt"/>
            </a:rPr>
            <a:t>Karakter komunal agama vs </a:t>
          </a:r>
          <a:br>
            <a:rPr lang="en-US" sz="1600" b="0" kern="1200">
              <a:latin typeface="+mn-lt"/>
            </a:rPr>
          </a:br>
          <a:r>
            <a:rPr lang="en-US" sz="1600" b="0" kern="1200">
              <a:latin typeface="+mn-lt"/>
            </a:rPr>
            <a:t>karakter demokrasi yang berbasiS hak individu</a:t>
          </a:r>
        </a:p>
      </dsp:txBody>
      <dsp:txXfrm>
        <a:off x="57572" y="80645"/>
        <a:ext cx="6214536" cy="1064216"/>
      </dsp:txXfrm>
    </dsp:sp>
    <dsp:sp modelId="{22502B51-F6A2-4B5E-BF1C-2C3ECB269319}">
      <dsp:nvSpPr>
        <dsp:cNvPr id="0" name=""/>
        <dsp:cNvSpPr/>
      </dsp:nvSpPr>
      <dsp:spPr>
        <a:xfrm>
          <a:off x="0" y="1383873"/>
          <a:ext cx="6329680" cy="1179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cap="all"/>
          </a:pPr>
          <a:r>
            <a:rPr lang="en-US" sz="1600" b="0" kern="1200">
              <a:latin typeface="+mn-lt"/>
            </a:rPr>
            <a:t>HATE SPIN: SAAT SENTIMEN AGAMA MENJADI BAHAN PEREBUTAN KEKUASAAN</a:t>
          </a:r>
        </a:p>
      </dsp:txBody>
      <dsp:txXfrm>
        <a:off x="57572" y="1441445"/>
        <a:ext cx="6214536" cy="1064216"/>
      </dsp:txXfrm>
    </dsp:sp>
    <dsp:sp modelId="{435D6A34-302E-4666-BE29-48E5030E8AEC}">
      <dsp:nvSpPr>
        <dsp:cNvPr id="0" name=""/>
        <dsp:cNvSpPr/>
      </dsp:nvSpPr>
      <dsp:spPr>
        <a:xfrm>
          <a:off x="0" y="2744673"/>
          <a:ext cx="6329680" cy="11793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cap="all"/>
          </a:pPr>
          <a:r>
            <a:rPr lang="en-US" sz="1600" b="0" kern="1200">
              <a:latin typeface="+mn-lt"/>
            </a:rPr>
            <a:t>HARMONI SOSIAL VS HAK KONSTITUSI</a:t>
          </a:r>
        </a:p>
      </dsp:txBody>
      <dsp:txXfrm>
        <a:off x="57572" y="2802245"/>
        <a:ext cx="6214536" cy="10642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5B78B-DA2D-428D-97FA-A186EEBEE812}">
      <dsp:nvSpPr>
        <dsp:cNvPr id="0" name=""/>
        <dsp:cNvSpPr/>
      </dsp:nvSpPr>
      <dsp:spPr>
        <a:xfrm>
          <a:off x="2493385" y="1127986"/>
          <a:ext cx="3548512" cy="2762582"/>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C676D3-5524-4FBD-9464-595C6394DAE8}">
      <dsp:nvSpPr>
        <dsp:cNvPr id="0" name=""/>
        <dsp:cNvSpPr/>
      </dsp:nvSpPr>
      <dsp:spPr>
        <a:xfrm>
          <a:off x="0" y="2001286"/>
          <a:ext cx="2656017" cy="988428"/>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rPr>
            <a:t>FAITH BASE</a:t>
          </a:r>
        </a:p>
        <a:p>
          <a:pPr marL="0" lvl="0" indent="0" algn="ctr" defTabSz="800100">
            <a:lnSpc>
              <a:spcPct val="90000"/>
            </a:lnSpc>
            <a:spcBef>
              <a:spcPct val="0"/>
            </a:spcBef>
            <a:spcAft>
              <a:spcPct val="35000"/>
            </a:spcAft>
            <a:buNone/>
          </a:pPr>
          <a:r>
            <a:rPr lang="en-US" sz="1800" b="0" kern="1200">
              <a:latin typeface="+mj-lt"/>
            </a:rPr>
            <a:t>Pendekatan Agama</a:t>
          </a:r>
        </a:p>
      </dsp:txBody>
      <dsp:txXfrm>
        <a:off x="48251" y="2049537"/>
        <a:ext cx="2559515" cy="891926"/>
      </dsp:txXfrm>
    </dsp:sp>
    <dsp:sp modelId="{B3A92832-76D9-49CC-8870-D8B19AEE920E}">
      <dsp:nvSpPr>
        <dsp:cNvPr id="0" name=""/>
        <dsp:cNvSpPr/>
      </dsp:nvSpPr>
      <dsp:spPr>
        <a:xfrm>
          <a:off x="3342850" y="58350"/>
          <a:ext cx="1903970" cy="1029244"/>
        </a:xfrm>
        <a:prstGeom prst="roundRect">
          <a:avLst/>
        </a:prstGeom>
        <a:solidFill>
          <a:schemeClr val="accent2">
            <a:hueOff val="569526"/>
            <a:satOff val="-4743"/>
            <a:lumOff val="601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rPr>
            <a:t>RIGHTS BASE</a:t>
          </a:r>
        </a:p>
        <a:p>
          <a:pPr marL="0" lvl="0" indent="0" algn="ctr" defTabSz="800100">
            <a:lnSpc>
              <a:spcPct val="90000"/>
            </a:lnSpc>
            <a:spcBef>
              <a:spcPct val="0"/>
            </a:spcBef>
            <a:spcAft>
              <a:spcPct val="35000"/>
            </a:spcAft>
            <a:buNone/>
          </a:pPr>
          <a:r>
            <a:rPr lang="en-US" sz="1800" kern="1200">
              <a:latin typeface="+mj-lt"/>
            </a:rPr>
            <a:t>Kebijakan Publik</a:t>
          </a:r>
        </a:p>
      </dsp:txBody>
      <dsp:txXfrm>
        <a:off x="3393094" y="108594"/>
        <a:ext cx="1803482" cy="928756"/>
      </dsp:txXfrm>
    </dsp:sp>
    <dsp:sp modelId="{06F67A06-6F52-4AB0-AC48-4C48F0A605A1}">
      <dsp:nvSpPr>
        <dsp:cNvPr id="0" name=""/>
        <dsp:cNvSpPr/>
      </dsp:nvSpPr>
      <dsp:spPr>
        <a:xfrm>
          <a:off x="2456596" y="3925645"/>
          <a:ext cx="3653734" cy="931645"/>
        </a:xfrm>
        <a:prstGeom prst="roundRect">
          <a:avLst/>
        </a:prstGeom>
        <a:solidFill>
          <a:schemeClr val="accent2">
            <a:hueOff val="1139053"/>
            <a:satOff val="-9485"/>
            <a:lumOff val="120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rPr>
            <a:t>RESILIENCE BASE</a:t>
          </a:r>
        </a:p>
        <a:p>
          <a:pPr marL="0" lvl="0" indent="0" algn="ctr" defTabSz="800100">
            <a:lnSpc>
              <a:spcPct val="90000"/>
            </a:lnSpc>
            <a:spcBef>
              <a:spcPct val="0"/>
            </a:spcBef>
            <a:spcAft>
              <a:spcPct val="35000"/>
            </a:spcAft>
            <a:buNone/>
          </a:pPr>
          <a:r>
            <a:rPr lang="en-US" sz="1800" kern="1200">
              <a:latin typeface="+mj-lt"/>
            </a:rPr>
            <a:t>Perubahan di tingkat manusia di akat rumput</a:t>
          </a:r>
        </a:p>
      </dsp:txBody>
      <dsp:txXfrm>
        <a:off x="2502075" y="3971124"/>
        <a:ext cx="3562776" cy="840687"/>
      </dsp:txXfrm>
    </dsp:sp>
    <dsp:sp modelId="{679AC8AE-F4A9-41B8-B182-CB95811FAB30}">
      <dsp:nvSpPr>
        <dsp:cNvPr id="0" name=""/>
        <dsp:cNvSpPr/>
      </dsp:nvSpPr>
      <dsp:spPr>
        <a:xfrm>
          <a:off x="5808238" y="2014216"/>
          <a:ext cx="2649961" cy="1020520"/>
        </a:xfrm>
        <a:prstGeom prst="roundRect">
          <a:avLst/>
        </a:prstGeom>
        <a:solidFill>
          <a:schemeClr val="accent2">
            <a:hueOff val="1708579"/>
            <a:satOff val="-14228"/>
            <a:lumOff val="1804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rPr>
            <a:t>RESPECTS BASE</a:t>
          </a:r>
        </a:p>
        <a:p>
          <a:pPr marL="0" lvl="0" indent="0" algn="ctr" defTabSz="800100">
            <a:lnSpc>
              <a:spcPct val="90000"/>
            </a:lnSpc>
            <a:spcBef>
              <a:spcPct val="0"/>
            </a:spcBef>
            <a:spcAft>
              <a:spcPct val="35000"/>
            </a:spcAft>
            <a:buNone/>
          </a:pPr>
          <a:r>
            <a:rPr lang="en-US" sz="1800" kern="1200">
              <a:latin typeface="+mj-lt"/>
            </a:rPr>
            <a:t>Kekuatan CSO, OMK</a:t>
          </a:r>
        </a:p>
      </dsp:txBody>
      <dsp:txXfrm>
        <a:off x="5858056" y="2064034"/>
        <a:ext cx="2550325" cy="9208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A282A2-3D55-49AD-A3B3-5EF308A4A2DD}" type="datetimeFigureOut">
              <a:rPr lang="en-US" smtClean="0"/>
              <a:t>6/2/2022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20E81-A34C-4905-9C08-200708A91CB0}" type="slidenum">
              <a:rPr lang="en-US" smtClean="0"/>
              <a:t>‹#›</a:t>
            </a:fld>
            <a:endParaRPr lang="en-US"/>
          </a:p>
        </p:txBody>
      </p:sp>
    </p:spTree>
    <p:extLst>
      <p:ext uri="{BB962C8B-B14F-4D97-AF65-F5344CB8AC3E}">
        <p14:creationId xmlns:p14="http://schemas.microsoft.com/office/powerpoint/2010/main" val="93999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6080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0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22334ECE-62F2-40A9-91EB-49D533258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57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CBDF-D574-45BA-A38D-6A170C45D2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99BB04-8DDC-488D-8AA7-C378240E0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6FE9BA-1C2A-4EE6-B09D-BFDA1B85ECA4}"/>
              </a:ext>
            </a:extLst>
          </p:cNvPr>
          <p:cNvSpPr>
            <a:spLocks noGrp="1"/>
          </p:cNvSpPr>
          <p:nvPr>
            <p:ph type="dt" sz="half" idx="10"/>
          </p:nvPr>
        </p:nvSpPr>
        <p:spPr/>
        <p:txBody>
          <a:bodyPr/>
          <a:lstStyle/>
          <a:p>
            <a:fld id="{368FFA4D-AA40-474C-8523-4AEA3F639962}" type="datetimeFigureOut">
              <a:rPr lang="en-US" smtClean="0"/>
              <a:t>6/2/2022</a:t>
            </a:fld>
            <a:endParaRPr lang="en-US"/>
          </a:p>
        </p:txBody>
      </p:sp>
      <p:sp>
        <p:nvSpPr>
          <p:cNvPr id="5" name="Footer Placeholder 4">
            <a:extLst>
              <a:ext uri="{FF2B5EF4-FFF2-40B4-BE49-F238E27FC236}">
                <a16:creationId xmlns:a16="http://schemas.microsoft.com/office/drawing/2014/main" id="{87A3612E-9948-45EB-AA50-92E524DA3B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096B8-2B34-4E20-9BC3-1C04B950C407}"/>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3063150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DF53-0487-4B4E-8D23-DB09F2E62B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AD82C8-DAF0-465E-838D-6814955ECE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13CDD-405F-4B75-B753-D49C715F3F81}"/>
              </a:ext>
            </a:extLst>
          </p:cNvPr>
          <p:cNvSpPr>
            <a:spLocks noGrp="1"/>
          </p:cNvSpPr>
          <p:nvPr>
            <p:ph type="dt" sz="half" idx="10"/>
          </p:nvPr>
        </p:nvSpPr>
        <p:spPr/>
        <p:txBody>
          <a:bodyPr/>
          <a:lstStyle/>
          <a:p>
            <a:fld id="{368FFA4D-AA40-474C-8523-4AEA3F639962}" type="datetimeFigureOut">
              <a:rPr lang="en-US" smtClean="0"/>
              <a:t>6/2/2022</a:t>
            </a:fld>
            <a:endParaRPr lang="en-US"/>
          </a:p>
        </p:txBody>
      </p:sp>
      <p:sp>
        <p:nvSpPr>
          <p:cNvPr id="5" name="Footer Placeholder 4">
            <a:extLst>
              <a:ext uri="{FF2B5EF4-FFF2-40B4-BE49-F238E27FC236}">
                <a16:creationId xmlns:a16="http://schemas.microsoft.com/office/drawing/2014/main" id="{080576D2-C175-47C1-8221-3B9D81D66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64AE3-DAE2-48DF-B33A-9C5074ADD4AB}"/>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3963354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D18774-C59F-4F5B-BA7F-B0FDF3001D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A2AD4D-EDC4-41C8-BAC1-D40D66A46E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701A9-A322-4323-B3C6-D02D2A010EF5}"/>
              </a:ext>
            </a:extLst>
          </p:cNvPr>
          <p:cNvSpPr>
            <a:spLocks noGrp="1"/>
          </p:cNvSpPr>
          <p:nvPr>
            <p:ph type="dt" sz="half" idx="10"/>
          </p:nvPr>
        </p:nvSpPr>
        <p:spPr/>
        <p:txBody>
          <a:bodyPr/>
          <a:lstStyle/>
          <a:p>
            <a:fld id="{368FFA4D-AA40-474C-8523-4AEA3F639962}" type="datetimeFigureOut">
              <a:rPr lang="en-US" smtClean="0"/>
              <a:t>6/2/2022</a:t>
            </a:fld>
            <a:endParaRPr lang="en-US"/>
          </a:p>
        </p:txBody>
      </p:sp>
      <p:sp>
        <p:nvSpPr>
          <p:cNvPr id="5" name="Footer Placeholder 4">
            <a:extLst>
              <a:ext uri="{FF2B5EF4-FFF2-40B4-BE49-F238E27FC236}">
                <a16:creationId xmlns:a16="http://schemas.microsoft.com/office/drawing/2014/main" id="{DC372830-D707-487A-B553-8ED95DEFB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A9529-F007-4758-94C3-317A18AFB194}"/>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070206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81103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9325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29029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21716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7557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4898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49243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5106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473D-0EAE-4ED8-A6FB-42AF43CF87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CD9BD-8350-4CA2-8456-3A0750AC00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ED716-71D4-46C6-AF25-D793DC9D91C5}"/>
              </a:ext>
            </a:extLst>
          </p:cNvPr>
          <p:cNvSpPr>
            <a:spLocks noGrp="1"/>
          </p:cNvSpPr>
          <p:nvPr>
            <p:ph type="dt" sz="half" idx="10"/>
          </p:nvPr>
        </p:nvSpPr>
        <p:spPr/>
        <p:txBody>
          <a:bodyPr/>
          <a:lstStyle/>
          <a:p>
            <a:fld id="{368FFA4D-AA40-474C-8523-4AEA3F639962}" type="datetimeFigureOut">
              <a:rPr lang="en-US" smtClean="0"/>
              <a:t>6/2/2022</a:t>
            </a:fld>
            <a:endParaRPr lang="en-US"/>
          </a:p>
        </p:txBody>
      </p:sp>
      <p:sp>
        <p:nvSpPr>
          <p:cNvPr id="5" name="Footer Placeholder 4">
            <a:extLst>
              <a:ext uri="{FF2B5EF4-FFF2-40B4-BE49-F238E27FC236}">
                <a16:creationId xmlns:a16="http://schemas.microsoft.com/office/drawing/2014/main" id="{BF797842-6568-44F3-9988-947E3EC16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6B3CE-087A-4ABD-A8D1-9D320F5A740D}"/>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10599089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693999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2245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9913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FA415FA-D077-4CB7-8CBC-8F39C7C51748}"/>
              </a:ext>
            </a:extLst>
          </p:cNvPr>
          <p:cNvSpPr>
            <a:spLocks noGrp="1"/>
          </p:cNvSpPr>
          <p:nvPr>
            <p:ph type="title" hasCustomPrompt="1"/>
          </p:nvPr>
        </p:nvSpPr>
        <p:spPr>
          <a:xfrm>
            <a:off x="3840480" y="2770632"/>
            <a:ext cx="7443216" cy="1325563"/>
          </a:xfrm>
        </p:spPr>
        <p:txBody>
          <a:bodyPr anchor="ctr">
            <a:normAutofit/>
          </a:bodyPr>
          <a:lstStyle>
            <a:lvl1pPr algn="ctr">
              <a:defRPr sz="4800" b="1"/>
            </a:lvl1pPr>
          </a:lstStyle>
          <a:p>
            <a:r>
              <a:rPr lang="en-US" dirty="0"/>
              <a:t>Click to add title</a:t>
            </a:r>
          </a:p>
        </p:txBody>
      </p:sp>
      <p:pic>
        <p:nvPicPr>
          <p:cNvPr id="2" name="Graphic 1">
            <a:extLst>
              <a:ext uri="{FF2B5EF4-FFF2-40B4-BE49-F238E27FC236}">
                <a16:creationId xmlns:a16="http://schemas.microsoft.com/office/drawing/2014/main" id="{4484D66F-7657-44F5-BAE9-F676B76CBA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00475" cy="6858000"/>
          </a:xfrm>
          <a:prstGeom prst="rect">
            <a:avLst/>
          </a:prstGeom>
        </p:spPr>
      </p:pic>
    </p:spTree>
    <p:extLst>
      <p:ext uri="{BB962C8B-B14F-4D97-AF65-F5344CB8AC3E}">
        <p14:creationId xmlns:p14="http://schemas.microsoft.com/office/powerpoint/2010/main" val="4043527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7202624" y="715962"/>
            <a:ext cx="4227375" cy="4727907"/>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3" name="Title 2">
            <a:extLst>
              <a:ext uri="{FF2B5EF4-FFF2-40B4-BE49-F238E27FC236}">
                <a16:creationId xmlns:a16="http://schemas.microsoft.com/office/drawing/2014/main" id="{164D0D78-72DF-43BD-8B4F-DE52DA013C52}"/>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pic>
        <p:nvPicPr>
          <p:cNvPr id="2" name="Graphic 1">
            <a:extLst>
              <a:ext uri="{FF2B5EF4-FFF2-40B4-BE49-F238E27FC236}">
                <a16:creationId xmlns:a16="http://schemas.microsoft.com/office/drawing/2014/main" id="{DAFD71A9-C105-43A7-88DA-9FFC5174CC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Tree>
    <p:extLst>
      <p:ext uri="{BB962C8B-B14F-4D97-AF65-F5344CB8AC3E}">
        <p14:creationId xmlns:p14="http://schemas.microsoft.com/office/powerpoint/2010/main" val="2667486654"/>
      </p:ext>
    </p:extLst>
  </p:cSld>
  <p:clrMapOvr>
    <a:masterClrMapping/>
  </p:clrMapOvr>
  <p:extLst>
    <p:ext uri="{DCECCB84-F9BA-43D5-87BE-67443E8EF086}">
      <p15:sldGuideLst xmlns:p15="http://schemas.microsoft.com/office/powerpoint/2012/main">
        <p15:guide id="1" pos="4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pic>
        <p:nvPicPr>
          <p:cNvPr id="2" name="Graphic 1">
            <a:extLst>
              <a:ext uri="{FF2B5EF4-FFF2-40B4-BE49-F238E27FC236}">
                <a16:creationId xmlns:a16="http://schemas.microsoft.com/office/drawing/2014/main" id="{074AC9B3-247D-45E3-9C91-C248ADAFBA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
        <p:nvSpPr>
          <p:cNvPr id="3" name="Title 2">
            <a:extLst>
              <a:ext uri="{FF2B5EF4-FFF2-40B4-BE49-F238E27FC236}">
                <a16:creationId xmlns:a16="http://schemas.microsoft.com/office/drawing/2014/main" id="{BB8295CA-882D-4533-80DA-6D6EA01257A6}"/>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000084339"/>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67650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igh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3976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tx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81568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p15:clr>
            <a:srgbClr val="5ACBF0"/>
          </p15:clr>
        </p15:guide>
        <p15:guide id="3" orient="horz" pos="2240">
          <p15:clr>
            <a:srgbClr val="5ACBF0"/>
          </p15:clr>
        </p15:guide>
        <p15:guide id="4" orient="horz" pos="248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f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accent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1376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p15:clr>
            <a:srgbClr val="5ACBF0"/>
          </p15:clr>
        </p15:guide>
        <p15:guide id="3" orient="horz" pos="2240">
          <p15:clr>
            <a:srgbClr val="5ACBF0"/>
          </p15:clr>
        </p15:guide>
        <p15:guide id="4" orient="horz" pos="248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CD44-ED38-4B69-8CC6-AB896E36B0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698EA4-F483-4ED7-8C75-620C48D25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1FD061-5D08-45AE-925F-F1E9C40F34ED}"/>
              </a:ext>
            </a:extLst>
          </p:cNvPr>
          <p:cNvSpPr>
            <a:spLocks noGrp="1"/>
          </p:cNvSpPr>
          <p:nvPr>
            <p:ph type="dt" sz="half" idx="10"/>
          </p:nvPr>
        </p:nvSpPr>
        <p:spPr/>
        <p:txBody>
          <a:bodyPr/>
          <a:lstStyle/>
          <a:p>
            <a:fld id="{368FFA4D-AA40-474C-8523-4AEA3F639962}" type="datetimeFigureOut">
              <a:rPr lang="en-US" smtClean="0"/>
              <a:t>6/2/2022</a:t>
            </a:fld>
            <a:endParaRPr lang="en-US"/>
          </a:p>
        </p:txBody>
      </p:sp>
      <p:sp>
        <p:nvSpPr>
          <p:cNvPr id="5" name="Footer Placeholder 4">
            <a:extLst>
              <a:ext uri="{FF2B5EF4-FFF2-40B4-BE49-F238E27FC236}">
                <a16:creationId xmlns:a16="http://schemas.microsoft.com/office/drawing/2014/main" id="{8F766EE2-292C-4231-A41C-6BAAB7722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B22D2-42AC-481D-8E05-2C8F204A5860}"/>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0724308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430147" y="805523"/>
            <a:ext cx="1144642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430147" y="1705766"/>
            <a:ext cx="11297565" cy="4248467"/>
          </a:xfrm>
          <a:prstGeom prst="rect">
            <a:avLst/>
          </a:prstGeom>
          <a:noFill/>
        </p:spPr>
        <p:txBody>
          <a:bodyPr wrap="square" lIns="0" tIns="0" rIns="0" bIns="0">
            <a:noAutofit/>
          </a:bodyPr>
          <a:lstStyle>
            <a:lvl1pPr marL="285750" indent="-285750" algn="l">
              <a:spcBef>
                <a:spcPts val="600"/>
              </a:spcBef>
              <a:spcAft>
                <a:spcPts val="0"/>
              </a:spcAft>
              <a:buFont typeface="Arial" panose="020B0604020202020204" pitchFamily="34" charset="0"/>
              <a:buChar char="•"/>
              <a:defRPr lang="en-US" sz="2000" kern="1200" dirty="0">
                <a:solidFill>
                  <a:schemeClr val="tx1"/>
                </a:solidFill>
                <a:latin typeface="+mn-lt"/>
                <a:ea typeface="+mn-ea"/>
                <a:cs typeface="+mn-cs"/>
              </a:defRPr>
            </a:lvl1pPr>
          </a:lstStyle>
          <a:p>
            <a:pPr lvl="0"/>
            <a:r>
              <a:rPr lang="en-US" dirty="0"/>
              <a:t>Insert content here</a:t>
            </a:r>
          </a:p>
        </p:txBody>
      </p:sp>
      <p:pic>
        <p:nvPicPr>
          <p:cNvPr id="3" name="Graphic 2">
            <a:extLst>
              <a:ext uri="{FF2B5EF4-FFF2-40B4-BE49-F238E27FC236}">
                <a16:creationId xmlns:a16="http://schemas.microsoft.com/office/drawing/2014/main" id="{EEE98737-74D2-46C7-8655-74871A420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4" name="Graphic 3">
            <a:extLst>
              <a:ext uri="{FF2B5EF4-FFF2-40B4-BE49-F238E27FC236}">
                <a16:creationId xmlns:a16="http://schemas.microsoft.com/office/drawing/2014/main" id="{7146B861-BC3C-4898-95DE-944AB0875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231826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6127">
          <p15:clr>
            <a:srgbClr val="5ACBF0"/>
          </p15:clr>
        </p15:guide>
        <p15:guide id="3" orient="horz" pos="216">
          <p15:clr>
            <a:srgbClr val="5ACBF0"/>
          </p15:clr>
        </p15:guide>
        <p15:guide id="4" orient="horz" pos="1560">
          <p15:clr>
            <a:srgbClr val="5ACBF0"/>
          </p15:clr>
        </p15:guide>
        <p15:guide id="5" orient="horz" pos="39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B4FBE5B2-2D6A-4DC6-9944-CF3D7EC50A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8" name="Graphic 7">
            <a:extLst>
              <a:ext uri="{FF2B5EF4-FFF2-40B4-BE49-F238E27FC236}">
                <a16:creationId xmlns:a16="http://schemas.microsoft.com/office/drawing/2014/main" id="{B9407BD0-C2EE-44A7-8749-433953FD1F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160259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p15:clr>
            <a:srgbClr val="FBAE40"/>
          </p15:clr>
        </p15:guide>
        <p15:guide id="2" pos="6127">
          <p15:clr>
            <a:srgbClr val="5ACBF0"/>
          </p15:clr>
        </p15:guide>
        <p15:guide id="3" orient="horz" pos="216">
          <p15:clr>
            <a:srgbClr val="5ACBF0"/>
          </p15:clr>
        </p15:guide>
        <p15:guide id="4" orient="horz" pos="4128">
          <p15:clr>
            <a:srgbClr val="5ACBF0"/>
          </p15:clr>
        </p15:guide>
        <p15:guide id="5" orient="horz" pos="393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Pattern Black">
    <p:bg>
      <p:bgPr>
        <a:solidFill>
          <a:schemeClr val="accent1"/>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Insert Text Here</a:t>
            </a:r>
          </a:p>
        </p:txBody>
      </p:sp>
      <p:pic>
        <p:nvPicPr>
          <p:cNvPr id="6" name="Graphic 5" hidden="1">
            <a:extLst>
              <a:ext uri="{FF2B5EF4-FFF2-40B4-BE49-F238E27FC236}">
                <a16:creationId xmlns:a16="http://schemas.microsoft.com/office/drawing/2014/main" id="{1979441F-BDF5-41C8-933A-7E284F670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52905"/>
            <a:ext cx="12192000" cy="857250"/>
          </a:xfrm>
          <a:prstGeom prst="rect">
            <a:avLst/>
          </a:prstGeom>
        </p:spPr>
      </p:pic>
      <p:pic>
        <p:nvPicPr>
          <p:cNvPr id="2" name="Graphic 1">
            <a:extLst>
              <a:ext uri="{FF2B5EF4-FFF2-40B4-BE49-F238E27FC236}">
                <a16:creationId xmlns:a16="http://schemas.microsoft.com/office/drawing/2014/main" id="{E4C7544D-BD57-4504-AC5A-951E353C2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42347036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accent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557089"/>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435395"/>
            <a:ext cx="10668000" cy="3870252"/>
          </a:xfrm>
          <a:prstGeom prst="rect">
            <a:avLst/>
          </a:prstGeom>
          <a:noFill/>
        </p:spPr>
        <p:txBody>
          <a:bodyPr wrap="square" lIns="0" tIns="0" rIns="0" bIns="0">
            <a:noAutofit/>
          </a:bodyPr>
          <a:lstStyle>
            <a:lvl1pPr marL="342900" indent="-342900" algn="l">
              <a:spcBef>
                <a:spcPts val="600"/>
              </a:spcBef>
              <a:spcAft>
                <a:spcPts val="0"/>
              </a:spcAft>
              <a:buFont typeface="Arial" panose="020B0604020202020204" pitchFamily="34" charset="0"/>
              <a:buChar char="•"/>
              <a:defRPr lang="en-US" sz="2000" kern="1200" dirty="0">
                <a:solidFill>
                  <a:schemeClr val="tx1"/>
                </a:solidFill>
                <a:latin typeface="+mn-lt"/>
                <a:ea typeface="+mn-ea"/>
                <a:cs typeface="+mn-cs"/>
              </a:defRPr>
            </a:lvl1pPr>
          </a:lstStyle>
          <a:p>
            <a:pPr lvl="0"/>
            <a:r>
              <a:rPr lang="en-US"/>
              <a:t>Insert content here</a:t>
            </a:r>
          </a:p>
        </p:txBody>
      </p:sp>
      <p:pic>
        <p:nvPicPr>
          <p:cNvPr id="12" name="Graphic 11">
            <a:extLst>
              <a:ext uri="{FF2B5EF4-FFF2-40B4-BE49-F238E27FC236}">
                <a16:creationId xmlns:a16="http://schemas.microsoft.com/office/drawing/2014/main" id="{9066358F-3531-4B96-B041-02BD184014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28723207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2"/>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A07E4664-9EEE-4A2F-B223-5F295C6BFB16}"/>
              </a:ext>
            </a:extLst>
          </p:cNvPr>
          <p:cNvSpPr>
            <a:spLocks noGrp="1"/>
          </p:cNvSpPr>
          <p:nvPr>
            <p:ph type="title"/>
          </p:nvPr>
        </p:nvSpPr>
        <p:spPr>
          <a:xfrm>
            <a:off x="761999" y="715964"/>
            <a:ext cx="10667999" cy="646332"/>
          </a:xfrm>
        </p:spPr>
        <p:txBody>
          <a:bodyPr vert="horz" lIns="0" tIns="45720" rIns="91440" bIns="45720" rtlCol="0">
            <a:normAutofit/>
          </a:bodyPr>
          <a:lstStyle>
            <a:lvl1pPr>
              <a:defRPr lang="en-US" sz="4000" dirty="0">
                <a:solidFill>
                  <a:schemeClr val="accent3"/>
                </a:solidFill>
                <a:latin typeface="+mj-lt"/>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965730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6/2/2022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28902669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1718-5832-45FF-85C6-BEF78BE09D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97E97FE3-3A13-4EC1-AECA-396D8D92F2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65F0DDE2-A4CC-453C-862C-AF58173AFA52}"/>
              </a:ext>
            </a:extLst>
          </p:cNvPr>
          <p:cNvSpPr>
            <a:spLocks noGrp="1"/>
          </p:cNvSpPr>
          <p:nvPr>
            <p:ph type="dt" sz="half" idx="10"/>
          </p:nvPr>
        </p:nvSpPr>
        <p:spPr/>
        <p:txBody>
          <a:bodyPr/>
          <a:lstStyle/>
          <a:p>
            <a:fld id="{300C7B22-4E9C-4C89-AD82-531870088251}" type="datetimeFigureOut">
              <a:rPr lang="id-ID" smtClean="0"/>
              <a:t>02/06/2022</a:t>
            </a:fld>
            <a:endParaRPr lang="id-ID"/>
          </a:p>
        </p:txBody>
      </p:sp>
      <p:sp>
        <p:nvSpPr>
          <p:cNvPr id="5" name="Footer Placeholder 4">
            <a:extLst>
              <a:ext uri="{FF2B5EF4-FFF2-40B4-BE49-F238E27FC236}">
                <a16:creationId xmlns:a16="http://schemas.microsoft.com/office/drawing/2014/main" id="{DAD181EC-6D07-47F5-9A85-4168B5ED4B57}"/>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481DFB98-4BE8-4205-8FA2-5919665C4B74}"/>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051428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4EEE-4EB7-4D6E-8F09-FB85F736ECE3}"/>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F41F6F67-F105-48EC-9DC1-D272C9C45C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5C80654-2DE9-4ABB-AFFC-0A004E33F35D}"/>
              </a:ext>
            </a:extLst>
          </p:cNvPr>
          <p:cNvSpPr>
            <a:spLocks noGrp="1"/>
          </p:cNvSpPr>
          <p:nvPr>
            <p:ph type="dt" sz="half" idx="10"/>
          </p:nvPr>
        </p:nvSpPr>
        <p:spPr/>
        <p:txBody>
          <a:bodyPr/>
          <a:lstStyle/>
          <a:p>
            <a:fld id="{300C7B22-4E9C-4C89-AD82-531870088251}" type="datetimeFigureOut">
              <a:rPr lang="id-ID" smtClean="0"/>
              <a:t>02/06/2022</a:t>
            </a:fld>
            <a:endParaRPr lang="id-ID"/>
          </a:p>
        </p:txBody>
      </p:sp>
      <p:sp>
        <p:nvSpPr>
          <p:cNvPr id="5" name="Footer Placeholder 4">
            <a:extLst>
              <a:ext uri="{FF2B5EF4-FFF2-40B4-BE49-F238E27FC236}">
                <a16:creationId xmlns:a16="http://schemas.microsoft.com/office/drawing/2014/main" id="{3BD74B58-70ED-4609-92B7-2366313774DA}"/>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EF4E52DC-4B88-4328-81A3-5587EC8B4F8E}"/>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5184957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7070-F46F-4E97-B1EC-C07BDADDB6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662FD8EF-5BD1-4DCC-AEF5-E2777E1665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6E682-8E9E-4281-939A-A4911A11B21F}"/>
              </a:ext>
            </a:extLst>
          </p:cNvPr>
          <p:cNvSpPr>
            <a:spLocks noGrp="1"/>
          </p:cNvSpPr>
          <p:nvPr>
            <p:ph type="dt" sz="half" idx="10"/>
          </p:nvPr>
        </p:nvSpPr>
        <p:spPr/>
        <p:txBody>
          <a:bodyPr/>
          <a:lstStyle/>
          <a:p>
            <a:fld id="{300C7B22-4E9C-4C89-AD82-531870088251}" type="datetimeFigureOut">
              <a:rPr lang="id-ID" smtClean="0"/>
              <a:t>02/06/2022</a:t>
            </a:fld>
            <a:endParaRPr lang="id-ID"/>
          </a:p>
        </p:txBody>
      </p:sp>
      <p:sp>
        <p:nvSpPr>
          <p:cNvPr id="5" name="Footer Placeholder 4">
            <a:extLst>
              <a:ext uri="{FF2B5EF4-FFF2-40B4-BE49-F238E27FC236}">
                <a16:creationId xmlns:a16="http://schemas.microsoft.com/office/drawing/2014/main" id="{7F8F8C10-CE5A-4043-876D-0E758E9D87A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DC16DAC-40B9-4D13-B340-7C455F900051}"/>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3284340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D21B-DD83-48F7-9077-8640204CB8E7}"/>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6B82A0B0-E217-4869-B522-485E734CD5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4129370D-1C65-4DA7-A292-58B55073A5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50A6F7B4-7978-41F8-A50F-0AE0BB6F2C1A}"/>
              </a:ext>
            </a:extLst>
          </p:cNvPr>
          <p:cNvSpPr>
            <a:spLocks noGrp="1"/>
          </p:cNvSpPr>
          <p:nvPr>
            <p:ph type="dt" sz="half" idx="10"/>
          </p:nvPr>
        </p:nvSpPr>
        <p:spPr/>
        <p:txBody>
          <a:bodyPr/>
          <a:lstStyle/>
          <a:p>
            <a:fld id="{300C7B22-4E9C-4C89-AD82-531870088251}" type="datetimeFigureOut">
              <a:rPr lang="id-ID" smtClean="0"/>
              <a:t>02/06/2022</a:t>
            </a:fld>
            <a:endParaRPr lang="id-ID"/>
          </a:p>
        </p:txBody>
      </p:sp>
      <p:sp>
        <p:nvSpPr>
          <p:cNvPr id="6" name="Footer Placeholder 5">
            <a:extLst>
              <a:ext uri="{FF2B5EF4-FFF2-40B4-BE49-F238E27FC236}">
                <a16:creationId xmlns:a16="http://schemas.microsoft.com/office/drawing/2014/main" id="{FC6B9A39-E00E-4976-88B3-4D2B74D37BA8}"/>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9EE2DF97-F82B-4A91-8817-375EDC2BA85D}"/>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368251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46600-0E29-4BBA-B762-CFCC82E481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F445DA-B3D4-4BB6-BA19-FA37AE180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970AF7-25E5-4B28-95CE-AB27DE0DB0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96CD56-0A78-4166-9218-58F06299E6A8}"/>
              </a:ext>
            </a:extLst>
          </p:cNvPr>
          <p:cNvSpPr>
            <a:spLocks noGrp="1"/>
          </p:cNvSpPr>
          <p:nvPr>
            <p:ph type="dt" sz="half" idx="10"/>
          </p:nvPr>
        </p:nvSpPr>
        <p:spPr/>
        <p:txBody>
          <a:bodyPr/>
          <a:lstStyle/>
          <a:p>
            <a:fld id="{368FFA4D-AA40-474C-8523-4AEA3F639962}" type="datetimeFigureOut">
              <a:rPr lang="en-US" smtClean="0"/>
              <a:t>6/2/2022</a:t>
            </a:fld>
            <a:endParaRPr lang="en-US"/>
          </a:p>
        </p:txBody>
      </p:sp>
      <p:sp>
        <p:nvSpPr>
          <p:cNvPr id="6" name="Footer Placeholder 5">
            <a:extLst>
              <a:ext uri="{FF2B5EF4-FFF2-40B4-BE49-F238E27FC236}">
                <a16:creationId xmlns:a16="http://schemas.microsoft.com/office/drawing/2014/main" id="{0E5A47EA-7A8A-4537-A5E1-B23CE8715B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62A8A-7A14-4AEF-9EFA-C2C624B4EB1E}"/>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8536853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F23E-21F4-496B-A0CB-B1E2861A7651}"/>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16EDE99-219D-4429-AB42-2719B2990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993C71-2092-4191-A9EE-19EF2BCD1B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9BFFA851-FE2A-41A3-A12C-31CA320842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07B8AC-F541-4477-8373-78DCBB327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EEF983F4-AF93-4A6D-94F7-7D70F8FA0297}"/>
              </a:ext>
            </a:extLst>
          </p:cNvPr>
          <p:cNvSpPr>
            <a:spLocks noGrp="1"/>
          </p:cNvSpPr>
          <p:nvPr>
            <p:ph type="dt" sz="half" idx="10"/>
          </p:nvPr>
        </p:nvSpPr>
        <p:spPr/>
        <p:txBody>
          <a:bodyPr/>
          <a:lstStyle/>
          <a:p>
            <a:fld id="{300C7B22-4E9C-4C89-AD82-531870088251}" type="datetimeFigureOut">
              <a:rPr lang="id-ID" smtClean="0"/>
              <a:t>02/06/2022</a:t>
            </a:fld>
            <a:endParaRPr lang="id-ID"/>
          </a:p>
        </p:txBody>
      </p:sp>
      <p:sp>
        <p:nvSpPr>
          <p:cNvPr id="8" name="Footer Placeholder 7">
            <a:extLst>
              <a:ext uri="{FF2B5EF4-FFF2-40B4-BE49-F238E27FC236}">
                <a16:creationId xmlns:a16="http://schemas.microsoft.com/office/drawing/2014/main" id="{AF4EE2A4-3712-49C7-9C3F-88877B8087EB}"/>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6E807CBE-4377-4FA8-8014-ACBA10F72B7F}"/>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0736434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FE1E-25B0-4E94-B2DC-AB64959E3242}"/>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499BB481-A5C9-4BCD-8539-70DCD1ACB9BC}"/>
              </a:ext>
            </a:extLst>
          </p:cNvPr>
          <p:cNvSpPr>
            <a:spLocks noGrp="1"/>
          </p:cNvSpPr>
          <p:nvPr>
            <p:ph type="dt" sz="half" idx="10"/>
          </p:nvPr>
        </p:nvSpPr>
        <p:spPr/>
        <p:txBody>
          <a:bodyPr/>
          <a:lstStyle/>
          <a:p>
            <a:fld id="{300C7B22-4E9C-4C89-AD82-531870088251}" type="datetimeFigureOut">
              <a:rPr lang="id-ID" smtClean="0"/>
              <a:t>02/06/2022</a:t>
            </a:fld>
            <a:endParaRPr lang="id-ID"/>
          </a:p>
        </p:txBody>
      </p:sp>
      <p:sp>
        <p:nvSpPr>
          <p:cNvPr id="4" name="Footer Placeholder 3">
            <a:extLst>
              <a:ext uri="{FF2B5EF4-FFF2-40B4-BE49-F238E27FC236}">
                <a16:creationId xmlns:a16="http://schemas.microsoft.com/office/drawing/2014/main" id="{A0E58934-035D-4AD5-AD00-8818C85ED6EF}"/>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F3DB297C-1443-47E2-B8D0-D6B6889E0D34}"/>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38785996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A25C1-CBA1-40D1-BB5F-287051AF9572}"/>
              </a:ext>
            </a:extLst>
          </p:cNvPr>
          <p:cNvSpPr>
            <a:spLocks noGrp="1"/>
          </p:cNvSpPr>
          <p:nvPr>
            <p:ph type="dt" sz="half" idx="10"/>
          </p:nvPr>
        </p:nvSpPr>
        <p:spPr/>
        <p:txBody>
          <a:bodyPr/>
          <a:lstStyle/>
          <a:p>
            <a:fld id="{300C7B22-4E9C-4C89-AD82-531870088251}" type="datetimeFigureOut">
              <a:rPr lang="id-ID" smtClean="0"/>
              <a:t>02/06/2022</a:t>
            </a:fld>
            <a:endParaRPr lang="id-ID"/>
          </a:p>
        </p:txBody>
      </p:sp>
      <p:sp>
        <p:nvSpPr>
          <p:cNvPr id="3" name="Footer Placeholder 2">
            <a:extLst>
              <a:ext uri="{FF2B5EF4-FFF2-40B4-BE49-F238E27FC236}">
                <a16:creationId xmlns:a16="http://schemas.microsoft.com/office/drawing/2014/main" id="{C1D88B28-C095-47F2-916E-8993C630FB46}"/>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58A8FFF1-37DE-4C7C-8293-17B6844BD191}"/>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33108234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16131427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36209755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27073761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8458447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E762-E3E7-46DC-8417-5627029A2169}"/>
              </a:ext>
            </a:extLst>
          </p:cNvPr>
          <p:cNvSpPr/>
          <p:nvPr userDrawn="1"/>
        </p:nvSpPr>
        <p:spPr>
          <a:xfrm>
            <a:off x="0" y="6578220"/>
            <a:ext cx="12192000" cy="2797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58895-2364-437C-826A-0F6EA59C716D}"/>
              </a:ext>
            </a:extLst>
          </p:cNvPr>
          <p:cNvSpPr txBox="1"/>
          <p:nvPr userDrawn="1"/>
        </p:nvSpPr>
        <p:spPr>
          <a:xfrm>
            <a:off x="60624" y="6548600"/>
            <a:ext cx="3218081" cy="338554"/>
          </a:xfrm>
          <a:prstGeom prst="rect">
            <a:avLst/>
          </a:prstGeom>
          <a:noFill/>
        </p:spPr>
        <p:txBody>
          <a:bodyPr wrap="square" rtlCol="0">
            <a:spAutoFit/>
          </a:bodyPr>
          <a:lstStyle/>
          <a:p>
            <a:r>
              <a:rPr lang="en-US" sz="1600" i="1" dirty="0">
                <a:solidFill>
                  <a:schemeClr val="bg1"/>
                </a:solidFill>
              </a:rPr>
              <a:t>Peta Jalan </a:t>
            </a:r>
            <a:r>
              <a:rPr lang="en-US" sz="1600" i="1" dirty="0" err="1">
                <a:solidFill>
                  <a:schemeClr val="bg1"/>
                </a:solidFill>
              </a:rPr>
              <a:t>Moderasi</a:t>
            </a:r>
            <a:r>
              <a:rPr lang="en-US" sz="1600" i="1" dirty="0">
                <a:solidFill>
                  <a:schemeClr val="bg1"/>
                </a:solidFill>
              </a:rPr>
              <a:t> </a:t>
            </a:r>
            <a:r>
              <a:rPr lang="en-US" sz="1600" i="1" dirty="0" err="1">
                <a:solidFill>
                  <a:schemeClr val="bg1"/>
                </a:solidFill>
              </a:rPr>
              <a:t>Beragama</a:t>
            </a:r>
            <a:endParaRPr lang="id-ID" sz="1600" i="1" dirty="0">
              <a:solidFill>
                <a:schemeClr val="bg1"/>
              </a:solidFill>
            </a:endParaRPr>
          </a:p>
        </p:txBody>
      </p:sp>
      <p:sp>
        <p:nvSpPr>
          <p:cNvPr id="7" name="Teardrop 6">
            <a:extLst>
              <a:ext uri="{FF2B5EF4-FFF2-40B4-BE49-F238E27FC236}">
                <a16:creationId xmlns:a16="http://schemas.microsoft.com/office/drawing/2014/main" id="{419323B8-1DE3-40AE-BB29-63A193EAF105}"/>
              </a:ext>
            </a:extLst>
          </p:cNvPr>
          <p:cNvSpPr>
            <a:spLocks noChangeAspect="1"/>
          </p:cNvSpPr>
          <p:nvPr userDrawn="1"/>
        </p:nvSpPr>
        <p:spPr>
          <a:xfrm rot="8138137">
            <a:off x="11518265" y="6226871"/>
            <a:ext cx="457200" cy="457200"/>
          </a:xfrm>
          <a:prstGeom prst="teardrop">
            <a:avLst>
              <a:gd name="adj" fmla="val 109416"/>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Graphic 7" descr="Shoe footprints">
            <a:extLst>
              <a:ext uri="{FF2B5EF4-FFF2-40B4-BE49-F238E27FC236}">
                <a16:creationId xmlns:a16="http://schemas.microsoft.com/office/drawing/2014/main" id="{221A3583-F363-4757-AEAD-ACCE755D9C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671536" y="6587885"/>
            <a:ext cx="274320" cy="274320"/>
          </a:xfrm>
          <a:prstGeom prst="rect">
            <a:avLst/>
          </a:prstGeom>
        </p:spPr>
      </p:pic>
      <p:pic>
        <p:nvPicPr>
          <p:cNvPr id="9" name="Graphic 8" descr="Shoe footprints">
            <a:extLst>
              <a:ext uri="{FF2B5EF4-FFF2-40B4-BE49-F238E27FC236}">
                <a16:creationId xmlns:a16="http://schemas.microsoft.com/office/drawing/2014/main" id="{344986F4-9090-464F-AAD7-E7D5880E91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832915" y="6598257"/>
            <a:ext cx="274320" cy="274320"/>
          </a:xfrm>
          <a:prstGeom prst="rect">
            <a:avLst/>
          </a:prstGeom>
        </p:spPr>
      </p:pic>
      <p:pic>
        <p:nvPicPr>
          <p:cNvPr id="10" name="Graphic 9" descr="Shoe footprints">
            <a:extLst>
              <a:ext uri="{FF2B5EF4-FFF2-40B4-BE49-F238E27FC236}">
                <a16:creationId xmlns:a16="http://schemas.microsoft.com/office/drawing/2014/main" id="{7235E2B4-051E-4B45-A07C-5CC4CC1ADC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94294" y="6598257"/>
            <a:ext cx="274320" cy="274320"/>
          </a:xfrm>
          <a:prstGeom prst="rect">
            <a:avLst/>
          </a:prstGeom>
        </p:spPr>
      </p:pic>
    </p:spTree>
    <p:extLst>
      <p:ext uri="{BB962C8B-B14F-4D97-AF65-F5344CB8AC3E}">
        <p14:creationId xmlns:p14="http://schemas.microsoft.com/office/powerpoint/2010/main" val="12257531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E974-C8FB-4065-96D0-C95FDF2F3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96B9AEDD-B783-4561-8736-F94465DC7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6E5B5F61-8181-4FAF-AD02-5F99F5C4C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B42EE-E463-497E-B322-47994C823287}"/>
              </a:ext>
            </a:extLst>
          </p:cNvPr>
          <p:cNvSpPr>
            <a:spLocks noGrp="1"/>
          </p:cNvSpPr>
          <p:nvPr>
            <p:ph type="dt" sz="half" idx="10"/>
          </p:nvPr>
        </p:nvSpPr>
        <p:spPr/>
        <p:txBody>
          <a:bodyPr/>
          <a:lstStyle/>
          <a:p>
            <a:fld id="{300C7B22-4E9C-4C89-AD82-531870088251}" type="datetimeFigureOut">
              <a:rPr lang="id-ID" smtClean="0"/>
              <a:t>02/06/2022</a:t>
            </a:fld>
            <a:endParaRPr lang="id-ID"/>
          </a:p>
        </p:txBody>
      </p:sp>
      <p:sp>
        <p:nvSpPr>
          <p:cNvPr id="6" name="Footer Placeholder 5">
            <a:extLst>
              <a:ext uri="{FF2B5EF4-FFF2-40B4-BE49-F238E27FC236}">
                <a16:creationId xmlns:a16="http://schemas.microsoft.com/office/drawing/2014/main" id="{E32BF8D6-1EA8-4049-9E6C-9AF5E8ED8C75}"/>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2D6F0983-0B26-4FBE-AEBD-C4F535F8820B}"/>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18047654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6C02-A278-42A3-A9A0-742607AC42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16F5581A-8381-4B70-BC71-F14680A912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DA65784F-955E-43EF-B888-C9A6741D4A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6C0919-FFEF-4EA9-9ECD-E56F176E99BD}"/>
              </a:ext>
            </a:extLst>
          </p:cNvPr>
          <p:cNvSpPr>
            <a:spLocks noGrp="1"/>
          </p:cNvSpPr>
          <p:nvPr>
            <p:ph type="dt" sz="half" idx="10"/>
          </p:nvPr>
        </p:nvSpPr>
        <p:spPr/>
        <p:txBody>
          <a:bodyPr/>
          <a:lstStyle/>
          <a:p>
            <a:fld id="{300C7B22-4E9C-4C89-AD82-531870088251}" type="datetimeFigureOut">
              <a:rPr lang="id-ID" smtClean="0"/>
              <a:t>02/06/2022</a:t>
            </a:fld>
            <a:endParaRPr lang="id-ID"/>
          </a:p>
        </p:txBody>
      </p:sp>
      <p:sp>
        <p:nvSpPr>
          <p:cNvPr id="6" name="Footer Placeholder 5">
            <a:extLst>
              <a:ext uri="{FF2B5EF4-FFF2-40B4-BE49-F238E27FC236}">
                <a16:creationId xmlns:a16="http://schemas.microsoft.com/office/drawing/2014/main" id="{34F27E71-D0AA-47FB-9CE8-7B7C83581983}"/>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4D88C89D-4CA1-4788-88BE-52DBE55A72A5}"/>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2508500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A2C2-25BC-47EA-A0BF-92D45675E7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FEEB63-4A53-499E-8D14-3CD5E637BB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5920CD-2B3A-4575-B31B-EB48A7AD15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A5DB80-48B9-48B4-9557-48A2E5524F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D4F639-4835-44E4-A489-A7BA59F394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6D5E57-4A7A-43BE-BDBF-693D2CB143BE}"/>
              </a:ext>
            </a:extLst>
          </p:cNvPr>
          <p:cNvSpPr>
            <a:spLocks noGrp="1"/>
          </p:cNvSpPr>
          <p:nvPr>
            <p:ph type="dt" sz="half" idx="10"/>
          </p:nvPr>
        </p:nvSpPr>
        <p:spPr/>
        <p:txBody>
          <a:bodyPr/>
          <a:lstStyle/>
          <a:p>
            <a:fld id="{368FFA4D-AA40-474C-8523-4AEA3F639962}" type="datetimeFigureOut">
              <a:rPr lang="en-US" smtClean="0"/>
              <a:t>6/2/2022</a:t>
            </a:fld>
            <a:endParaRPr lang="en-US"/>
          </a:p>
        </p:txBody>
      </p:sp>
      <p:sp>
        <p:nvSpPr>
          <p:cNvPr id="8" name="Footer Placeholder 7">
            <a:extLst>
              <a:ext uri="{FF2B5EF4-FFF2-40B4-BE49-F238E27FC236}">
                <a16:creationId xmlns:a16="http://schemas.microsoft.com/office/drawing/2014/main" id="{E9ABCF26-E433-4BA9-9264-F9AD08AC0E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750F83-0082-4789-A57B-34A6997606C4}"/>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6612029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CD08-0881-43A1-9C29-A00918A3859A}"/>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34BE6D5D-583A-419F-8EDF-7EB43A34F1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6933168C-E616-4B1B-83C7-A58EF88C43BC}"/>
              </a:ext>
            </a:extLst>
          </p:cNvPr>
          <p:cNvSpPr>
            <a:spLocks noGrp="1"/>
          </p:cNvSpPr>
          <p:nvPr>
            <p:ph type="dt" sz="half" idx="10"/>
          </p:nvPr>
        </p:nvSpPr>
        <p:spPr/>
        <p:txBody>
          <a:bodyPr/>
          <a:lstStyle/>
          <a:p>
            <a:fld id="{300C7B22-4E9C-4C89-AD82-531870088251}" type="datetimeFigureOut">
              <a:rPr lang="id-ID" smtClean="0"/>
              <a:t>02/06/2022</a:t>
            </a:fld>
            <a:endParaRPr lang="id-ID"/>
          </a:p>
        </p:txBody>
      </p:sp>
      <p:sp>
        <p:nvSpPr>
          <p:cNvPr id="5" name="Footer Placeholder 4">
            <a:extLst>
              <a:ext uri="{FF2B5EF4-FFF2-40B4-BE49-F238E27FC236}">
                <a16:creationId xmlns:a16="http://schemas.microsoft.com/office/drawing/2014/main" id="{F3A083AC-3704-4742-A0EF-5E00C9D87E30}"/>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96B9020B-D383-4555-811C-EA388321966B}"/>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24855832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23BFAA-78D7-4180-9A32-363AA9889A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84603BC4-7F0F-4A54-9C9C-DC27A9B448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A790947-2C91-4326-9889-A0B3B0E15C95}"/>
              </a:ext>
            </a:extLst>
          </p:cNvPr>
          <p:cNvSpPr>
            <a:spLocks noGrp="1"/>
          </p:cNvSpPr>
          <p:nvPr>
            <p:ph type="dt" sz="half" idx="10"/>
          </p:nvPr>
        </p:nvSpPr>
        <p:spPr/>
        <p:txBody>
          <a:bodyPr/>
          <a:lstStyle/>
          <a:p>
            <a:fld id="{300C7B22-4E9C-4C89-AD82-531870088251}" type="datetimeFigureOut">
              <a:rPr lang="id-ID" smtClean="0"/>
              <a:t>02/06/2022</a:t>
            </a:fld>
            <a:endParaRPr lang="id-ID"/>
          </a:p>
        </p:txBody>
      </p:sp>
      <p:sp>
        <p:nvSpPr>
          <p:cNvPr id="5" name="Footer Placeholder 4">
            <a:extLst>
              <a:ext uri="{FF2B5EF4-FFF2-40B4-BE49-F238E27FC236}">
                <a16:creationId xmlns:a16="http://schemas.microsoft.com/office/drawing/2014/main" id="{40CC4DE9-3A30-4E69-8A3F-7FC9304F770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8E4B76A-044D-4C96-B5F3-CB7FEC8176EC}"/>
              </a:ext>
            </a:extLst>
          </p:cNvPr>
          <p:cNvSpPr>
            <a:spLocks noGrp="1"/>
          </p:cNvSpPr>
          <p:nvPr>
            <p:ph type="sldNum" sz="quarter" idx="12"/>
          </p:nvPr>
        </p:nvSpPr>
        <p:spPr/>
        <p:txBody>
          <a:bodyPr/>
          <a:lstStyle/>
          <a:p>
            <a:fld id="{F8BFB3F4-8F1C-41ED-8AE9-BF961427C340}" type="slidenum">
              <a:rPr lang="id-ID" smtClean="0"/>
              <a:t>‹#›</a:t>
            </a:fld>
            <a:endParaRPr lang="id-ID"/>
          </a:p>
        </p:txBody>
      </p:sp>
    </p:spTree>
    <p:extLst>
      <p:ext uri="{BB962C8B-B14F-4D97-AF65-F5344CB8AC3E}">
        <p14:creationId xmlns:p14="http://schemas.microsoft.com/office/powerpoint/2010/main" val="27839487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0918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4C25B40-3937-47DD-9BA7-60F2D2F3358C}"/>
              </a:ext>
            </a:extLst>
          </p:cNvPr>
          <p:cNvGrpSpPr/>
          <p:nvPr userDrawn="1"/>
        </p:nvGrpSpPr>
        <p:grpSpPr>
          <a:xfrm>
            <a:off x="10836997" y="5709193"/>
            <a:ext cx="1183155" cy="960212"/>
            <a:chOff x="2002422" y="1255190"/>
            <a:chExt cx="6189146" cy="5022917"/>
          </a:xfrm>
        </p:grpSpPr>
        <p:grpSp>
          <p:nvGrpSpPr>
            <p:cNvPr id="13" name="Group 12">
              <a:extLst>
                <a:ext uri="{FF2B5EF4-FFF2-40B4-BE49-F238E27FC236}">
                  <a16:creationId xmlns:a16="http://schemas.microsoft.com/office/drawing/2014/main" id="{1A5082C4-9EBA-41EF-8E72-9DA721787C24}"/>
                </a:ext>
              </a:extLst>
            </p:cNvPr>
            <p:cNvGrpSpPr/>
            <p:nvPr/>
          </p:nvGrpSpPr>
          <p:grpSpPr>
            <a:xfrm>
              <a:off x="4066220" y="1255190"/>
              <a:ext cx="2502860" cy="4993119"/>
              <a:chOff x="4066220" y="1255190"/>
              <a:chExt cx="2502860" cy="4993119"/>
            </a:xfrm>
          </p:grpSpPr>
          <p:sp>
            <p:nvSpPr>
              <p:cNvPr id="20" name="Freeform: Shape 19">
                <a:extLst>
                  <a:ext uri="{FF2B5EF4-FFF2-40B4-BE49-F238E27FC236}">
                    <a16:creationId xmlns:a16="http://schemas.microsoft.com/office/drawing/2014/main" id="{7C3E8165-98D1-4F59-BD09-4830B0E802BD}"/>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7AC9E1C-756A-46FD-9EA2-93B7CCC653FE}"/>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93C8A568-79DF-424B-BBFA-913A3A069F6F}"/>
                </a:ext>
              </a:extLst>
            </p:cNvPr>
            <p:cNvGrpSpPr/>
            <p:nvPr/>
          </p:nvGrpSpPr>
          <p:grpSpPr>
            <a:xfrm>
              <a:off x="7007595" y="3916121"/>
              <a:ext cx="1183973" cy="2361986"/>
              <a:chOff x="4066220" y="1255190"/>
              <a:chExt cx="2502860" cy="4993119"/>
            </a:xfrm>
          </p:grpSpPr>
          <p:sp>
            <p:nvSpPr>
              <p:cNvPr id="18" name="Freeform: Shape 17">
                <a:extLst>
                  <a:ext uri="{FF2B5EF4-FFF2-40B4-BE49-F238E27FC236}">
                    <a16:creationId xmlns:a16="http://schemas.microsoft.com/office/drawing/2014/main" id="{38691E0A-6990-49B2-A20A-2333F4510540}"/>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A529930-80C2-42BD-B904-6D37436CC794}"/>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56284010-8CE3-4BAB-AFF9-F4EB0231B7FE}"/>
                </a:ext>
              </a:extLst>
            </p:cNvPr>
            <p:cNvGrpSpPr/>
            <p:nvPr/>
          </p:nvGrpSpPr>
          <p:grpSpPr>
            <a:xfrm>
              <a:off x="2002422" y="2928902"/>
              <a:ext cx="1678828" cy="3349205"/>
              <a:chOff x="4066220" y="1255190"/>
              <a:chExt cx="2502860" cy="4993119"/>
            </a:xfrm>
          </p:grpSpPr>
          <p:sp>
            <p:nvSpPr>
              <p:cNvPr id="16" name="Freeform: Shape 15">
                <a:extLst>
                  <a:ext uri="{FF2B5EF4-FFF2-40B4-BE49-F238E27FC236}">
                    <a16:creationId xmlns:a16="http://schemas.microsoft.com/office/drawing/2014/main" id="{27FCD647-F810-472D-91E2-FC735A2D5BBB}"/>
                  </a:ext>
                </a:extLst>
              </p:cNvPr>
              <p:cNvSpPr/>
              <p:nvPr/>
            </p:nvSpPr>
            <p:spPr>
              <a:xfrm>
                <a:off x="4066220" y="1255190"/>
                <a:ext cx="2502860" cy="3992660"/>
              </a:xfrm>
              <a:custGeom>
                <a:avLst/>
                <a:gdLst>
                  <a:gd name="connsiteX0" fmla="*/ 149268 w 339665"/>
                  <a:gd name="connsiteY0" fmla="*/ 540137 h 541846"/>
                  <a:gd name="connsiteX1" fmla="*/ 38473 w 339665"/>
                  <a:gd name="connsiteY1" fmla="*/ 539328 h 541846"/>
                  <a:gd name="connsiteX2" fmla="*/ 10976 w 339665"/>
                  <a:gd name="connsiteY2" fmla="*/ 493231 h 541846"/>
                  <a:gd name="connsiteX3" fmla="*/ 40899 w 339665"/>
                  <a:gd name="connsiteY3" fmla="*/ 435002 h 541846"/>
                  <a:gd name="connsiteX4" fmla="*/ 12593 w 339665"/>
                  <a:gd name="connsiteY4" fmla="*/ 383244 h 541846"/>
                  <a:gd name="connsiteX5" fmla="*/ 33620 w 339665"/>
                  <a:gd name="connsiteY5" fmla="*/ 343616 h 541846"/>
                  <a:gd name="connsiteX6" fmla="*/ 53838 w 339665"/>
                  <a:gd name="connsiteY6" fmla="*/ 306415 h 541846"/>
                  <a:gd name="connsiteX7" fmla="*/ 50604 w 339665"/>
                  <a:gd name="connsiteY7" fmla="*/ 302372 h 541846"/>
                  <a:gd name="connsiteX8" fmla="*/ 19063 w 339665"/>
                  <a:gd name="connsiteY8" fmla="*/ 240908 h 541846"/>
                  <a:gd name="connsiteX9" fmla="*/ 145225 w 339665"/>
                  <a:gd name="connsiteY9" fmla="*/ 24169 h 541846"/>
                  <a:gd name="connsiteX10" fmla="*/ 192939 w 339665"/>
                  <a:gd name="connsiteY10" fmla="*/ 22552 h 541846"/>
                  <a:gd name="connsiteX11" fmla="*/ 333658 w 339665"/>
                  <a:gd name="connsiteY11" fmla="*/ 265170 h 541846"/>
                  <a:gd name="connsiteX12" fmla="*/ 311822 w 339665"/>
                  <a:gd name="connsiteY12" fmla="*/ 299945 h 541846"/>
                  <a:gd name="connsiteX13" fmla="*/ 297265 w 339665"/>
                  <a:gd name="connsiteY13" fmla="*/ 329868 h 541846"/>
                  <a:gd name="connsiteX14" fmla="*/ 326379 w 339665"/>
                  <a:gd name="connsiteY14" fmla="*/ 381627 h 541846"/>
                  <a:gd name="connsiteX15" fmla="*/ 298883 w 339665"/>
                  <a:gd name="connsiteY15" fmla="*/ 434194 h 541846"/>
                  <a:gd name="connsiteX16" fmla="*/ 336084 w 339665"/>
                  <a:gd name="connsiteY16" fmla="*/ 506979 h 541846"/>
                  <a:gd name="connsiteX17" fmla="*/ 321527 w 339665"/>
                  <a:gd name="connsiteY17" fmla="*/ 536093 h 541846"/>
                  <a:gd name="connsiteX18" fmla="*/ 199409 w 339665"/>
                  <a:gd name="connsiteY18" fmla="*/ 540946 h 541846"/>
                  <a:gd name="connsiteX19" fmla="*/ 149268 w 339665"/>
                  <a:gd name="connsiteY19" fmla="*/ 540137 h 5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665" h="541846">
                    <a:moveTo>
                      <a:pt x="149268" y="540137"/>
                    </a:moveTo>
                    <a:cubicBezTo>
                      <a:pt x="112067" y="540137"/>
                      <a:pt x="75674" y="540137"/>
                      <a:pt x="38473" y="539328"/>
                    </a:cubicBezTo>
                    <a:cubicBezTo>
                      <a:pt x="-2772" y="538520"/>
                      <a:pt x="-6816" y="531241"/>
                      <a:pt x="10976" y="493231"/>
                    </a:cubicBezTo>
                    <a:cubicBezTo>
                      <a:pt x="19872" y="473822"/>
                      <a:pt x="30385" y="454412"/>
                      <a:pt x="40899" y="435002"/>
                    </a:cubicBezTo>
                    <a:cubicBezTo>
                      <a:pt x="-6007" y="426915"/>
                      <a:pt x="-7625" y="423681"/>
                      <a:pt x="12593" y="383244"/>
                    </a:cubicBezTo>
                    <a:cubicBezTo>
                      <a:pt x="19063" y="369496"/>
                      <a:pt x="26342" y="356556"/>
                      <a:pt x="33620" y="343616"/>
                    </a:cubicBezTo>
                    <a:cubicBezTo>
                      <a:pt x="40090" y="330677"/>
                      <a:pt x="47369" y="317737"/>
                      <a:pt x="53838" y="306415"/>
                    </a:cubicBezTo>
                    <a:cubicBezTo>
                      <a:pt x="52221" y="303989"/>
                      <a:pt x="51412" y="302372"/>
                      <a:pt x="50604" y="302372"/>
                    </a:cubicBezTo>
                    <a:cubicBezTo>
                      <a:pt x="-9242" y="295902"/>
                      <a:pt x="-10860" y="295093"/>
                      <a:pt x="19063" y="240908"/>
                    </a:cubicBezTo>
                    <a:cubicBezTo>
                      <a:pt x="59500" y="168123"/>
                      <a:pt x="101553" y="96146"/>
                      <a:pt x="145225" y="24169"/>
                    </a:cubicBezTo>
                    <a:cubicBezTo>
                      <a:pt x="163825" y="-7371"/>
                      <a:pt x="173530" y="-8180"/>
                      <a:pt x="192939" y="22552"/>
                    </a:cubicBezTo>
                    <a:cubicBezTo>
                      <a:pt x="244698" y="100998"/>
                      <a:pt x="289178" y="182680"/>
                      <a:pt x="333658" y="265170"/>
                    </a:cubicBezTo>
                    <a:cubicBezTo>
                      <a:pt x="347406" y="290241"/>
                      <a:pt x="341745" y="299136"/>
                      <a:pt x="311822" y="299945"/>
                    </a:cubicBezTo>
                    <a:cubicBezTo>
                      <a:pt x="283517" y="300754"/>
                      <a:pt x="281899" y="308841"/>
                      <a:pt x="297265" y="329868"/>
                    </a:cubicBezTo>
                    <a:cubicBezTo>
                      <a:pt x="308587" y="346042"/>
                      <a:pt x="317483" y="363835"/>
                      <a:pt x="326379" y="381627"/>
                    </a:cubicBezTo>
                    <a:cubicBezTo>
                      <a:pt x="348215" y="423681"/>
                      <a:pt x="346597" y="426915"/>
                      <a:pt x="298883" y="434194"/>
                    </a:cubicBezTo>
                    <a:cubicBezTo>
                      <a:pt x="311822" y="459264"/>
                      <a:pt x="323953" y="482717"/>
                      <a:pt x="336084" y="506979"/>
                    </a:cubicBezTo>
                    <a:cubicBezTo>
                      <a:pt x="344171" y="523154"/>
                      <a:pt x="340936" y="532050"/>
                      <a:pt x="321527" y="536093"/>
                    </a:cubicBezTo>
                    <a:cubicBezTo>
                      <a:pt x="281091" y="544180"/>
                      <a:pt x="239846" y="538520"/>
                      <a:pt x="199409" y="540946"/>
                    </a:cubicBezTo>
                    <a:cubicBezTo>
                      <a:pt x="181617" y="550651"/>
                      <a:pt x="165443" y="551459"/>
                      <a:pt x="149268" y="540137"/>
                    </a:cubicBezTo>
                    <a:close/>
                  </a:path>
                </a:pathLst>
              </a:custGeom>
              <a:solidFill>
                <a:srgbClr val="44A900"/>
              </a:solidFill>
              <a:ln w="808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BE33EC7-6FEC-434B-8701-72986E8D481A}"/>
                  </a:ext>
                </a:extLst>
              </p:cNvPr>
              <p:cNvSpPr/>
              <p:nvPr/>
            </p:nvSpPr>
            <p:spPr>
              <a:xfrm>
                <a:off x="5079283" y="5235250"/>
                <a:ext cx="476734" cy="1013059"/>
              </a:xfrm>
              <a:custGeom>
                <a:avLst/>
                <a:gdLst>
                  <a:gd name="connsiteX0" fmla="*/ 11563 w 64698"/>
                  <a:gd name="connsiteY0" fmla="*/ 0 h 137483"/>
                  <a:gd name="connsiteX1" fmla="*/ 60895 w 64698"/>
                  <a:gd name="connsiteY1" fmla="*/ 0 h 137483"/>
                  <a:gd name="connsiteX2" fmla="*/ 72217 w 64698"/>
                  <a:gd name="connsiteY2" fmla="*/ 100282 h 137483"/>
                  <a:gd name="connsiteX3" fmla="*/ 37442 w 64698"/>
                  <a:gd name="connsiteY3" fmla="*/ 142336 h 137483"/>
                  <a:gd name="connsiteX4" fmla="*/ 241 w 64698"/>
                  <a:gd name="connsiteY4" fmla="*/ 99474 h 137483"/>
                  <a:gd name="connsiteX5" fmla="*/ 11563 w 64698"/>
                  <a:gd name="connsiteY5" fmla="*/ 0 h 1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98" h="137483">
                    <a:moveTo>
                      <a:pt x="11563" y="0"/>
                    </a:moveTo>
                    <a:cubicBezTo>
                      <a:pt x="27737" y="0"/>
                      <a:pt x="44721" y="0"/>
                      <a:pt x="60895" y="0"/>
                    </a:cubicBezTo>
                    <a:cubicBezTo>
                      <a:pt x="64939" y="33158"/>
                      <a:pt x="68982" y="67125"/>
                      <a:pt x="72217" y="100282"/>
                    </a:cubicBezTo>
                    <a:cubicBezTo>
                      <a:pt x="74643" y="125353"/>
                      <a:pt x="62512" y="140719"/>
                      <a:pt x="37442" y="142336"/>
                    </a:cubicBezTo>
                    <a:cubicBezTo>
                      <a:pt x="13989" y="143954"/>
                      <a:pt x="-2186" y="126970"/>
                      <a:pt x="241" y="99474"/>
                    </a:cubicBezTo>
                    <a:cubicBezTo>
                      <a:pt x="1858" y="67125"/>
                      <a:pt x="7519" y="33158"/>
                      <a:pt x="11563" y="0"/>
                    </a:cubicBezTo>
                    <a:close/>
                  </a:path>
                </a:pathLst>
              </a:custGeom>
              <a:solidFill>
                <a:schemeClr val="accent1"/>
              </a:solidFill>
              <a:ln w="8081" cap="flat">
                <a:noFill/>
                <a:prstDash val="solid"/>
                <a:miter/>
              </a:ln>
            </p:spPr>
            <p:txBody>
              <a:bodyPr rtlCol="0" anchor="ctr"/>
              <a:lstStyle/>
              <a:p>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09402" y="339509"/>
            <a:ext cx="11573197" cy="724247"/>
          </a:xfrm>
          <a:prstGeom prst="rect">
            <a:avLst/>
          </a:prstGeom>
        </p:spPr>
        <p:txBody>
          <a:bodyPr anchor="ctr"/>
          <a:lstStyle>
            <a:lvl1pPr marL="0" indent="0" algn="ctr">
              <a:buNone/>
              <a:defRPr sz="5400" b="0" baseline="0">
                <a:solidFill>
                  <a:schemeClr val="accent2"/>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CCE8807E-3F17-4430-BF37-7C1F8F1E7940}"/>
              </a:ext>
            </a:extLst>
          </p:cNvPr>
          <p:cNvGrpSpPr/>
          <p:nvPr userDrawn="1"/>
        </p:nvGrpSpPr>
        <p:grpSpPr>
          <a:xfrm rot="1888331">
            <a:off x="8522104" y="95153"/>
            <a:ext cx="612772" cy="525096"/>
            <a:chOff x="8426854" y="66578"/>
            <a:chExt cx="612772" cy="525096"/>
          </a:xfrm>
        </p:grpSpPr>
        <p:sp>
          <p:nvSpPr>
            <p:cNvPr id="4" name="Freeform: Shape 3">
              <a:extLst>
                <a:ext uri="{FF2B5EF4-FFF2-40B4-BE49-F238E27FC236}">
                  <a16:creationId xmlns:a16="http://schemas.microsoft.com/office/drawing/2014/main" id="{88076912-0E76-4FE2-9C1E-018AD997C16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532A3327-54DF-468E-85BF-0B07F0C70D2B}"/>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2FC8A760-AFDA-41C9-9B0D-171C650EC044}"/>
              </a:ext>
            </a:extLst>
          </p:cNvPr>
          <p:cNvGrpSpPr/>
          <p:nvPr userDrawn="1"/>
        </p:nvGrpSpPr>
        <p:grpSpPr>
          <a:xfrm rot="16200000">
            <a:off x="2915257" y="383347"/>
            <a:ext cx="612772" cy="525096"/>
            <a:chOff x="8426854" y="66578"/>
            <a:chExt cx="612772" cy="525096"/>
          </a:xfrm>
        </p:grpSpPr>
        <p:sp>
          <p:nvSpPr>
            <p:cNvPr id="7" name="Freeform: Shape 6">
              <a:extLst>
                <a:ext uri="{FF2B5EF4-FFF2-40B4-BE49-F238E27FC236}">
                  <a16:creationId xmlns:a16="http://schemas.microsoft.com/office/drawing/2014/main" id="{B356D83D-737B-426A-A7CB-C8CB9CD87EAB}"/>
                </a:ext>
              </a:extLst>
            </p:cNvPr>
            <p:cNvSpPr/>
            <p:nvPr/>
          </p:nvSpPr>
          <p:spPr>
            <a:xfrm rot="2020309" flipH="1">
              <a:off x="8426854" y="66578"/>
              <a:ext cx="370727" cy="431438"/>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solidFill>
              <a:schemeClr val="accent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A2D2649-2AE8-4C34-B130-90D1C5F89650}"/>
                </a:ext>
              </a:extLst>
            </p:cNvPr>
            <p:cNvSpPr/>
            <p:nvPr/>
          </p:nvSpPr>
          <p:spPr>
            <a:xfrm rot="4488973" flipH="1">
              <a:off x="8764584" y="316632"/>
              <a:ext cx="210609" cy="33947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solidFill>
              <a:schemeClr val="accent1"/>
            </a:solidFill>
            <a:ln w="9525" cap="flat">
              <a:noFill/>
              <a:prstDash val="solid"/>
              <a:miter/>
            </a:ln>
          </p:spPr>
          <p:txBody>
            <a:bodyPr rtlCol="0" anchor="ctr"/>
            <a:lstStyle/>
            <a:p>
              <a:endParaRPr lang="en-US"/>
            </a:p>
          </p:txBody>
        </p:sp>
      </p:grpSp>
      <p:sp>
        <p:nvSpPr>
          <p:cNvPr id="9" name="Rectangle 8">
            <a:extLst>
              <a:ext uri="{FF2B5EF4-FFF2-40B4-BE49-F238E27FC236}">
                <a16:creationId xmlns:a16="http://schemas.microsoft.com/office/drawing/2014/main" id="{178293FE-E7DC-49F8-92BC-82A599D6E50A}"/>
              </a:ext>
            </a:extLst>
          </p:cNvPr>
          <p:cNvSpPr/>
          <p:nvPr userDrawn="1"/>
        </p:nvSpPr>
        <p:spPr>
          <a:xfrm>
            <a:off x="4724400" y="1088409"/>
            <a:ext cx="27432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CD75CD-93B2-4494-87C8-38966DE028A0}"/>
              </a:ext>
            </a:extLst>
          </p:cNvPr>
          <p:cNvSpPr/>
          <p:nvPr userDrawn="1"/>
        </p:nvSpPr>
        <p:spPr>
          <a:xfrm>
            <a:off x="0" y="6623685"/>
            <a:ext cx="121920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907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35760787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Basic Layout">
    <p:bg>
      <p:bgPr>
        <a:blipFill dpi="0" rotWithShape="1">
          <a:blip r:embed="rId2">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6424799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0" y="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397" y="1438674"/>
            <a:ext cx="4497771" cy="544671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8688289" y="1622871"/>
            <a:ext cx="2593953" cy="400686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grpSp>
        <p:nvGrpSpPr>
          <p:cNvPr id="30" name="Group 2">
            <a:extLst>
              <a:ext uri="{FF2B5EF4-FFF2-40B4-BE49-F238E27FC236}">
                <a16:creationId xmlns:a16="http://schemas.microsoft.com/office/drawing/2014/main" id="{8B87355E-D241-4F84-8E34-F12EFC8C5311}"/>
              </a:ext>
            </a:extLst>
          </p:cNvPr>
          <p:cNvGrpSpPr/>
          <p:nvPr userDrawn="1"/>
        </p:nvGrpSpPr>
        <p:grpSpPr>
          <a:xfrm>
            <a:off x="3155" y="6730999"/>
            <a:ext cx="12188845" cy="141244"/>
            <a:chOff x="2267744" y="4865360"/>
            <a:chExt cx="8064896" cy="154663"/>
          </a:xfrm>
        </p:grpSpPr>
        <p:sp>
          <p:nvSpPr>
            <p:cNvPr id="31" name="Rectangle 1">
              <a:extLst>
                <a:ext uri="{FF2B5EF4-FFF2-40B4-BE49-F238E27FC236}">
                  <a16:creationId xmlns:a16="http://schemas.microsoft.com/office/drawing/2014/main" id="{8A80B83A-8DB6-4419-B9E6-5F4B7AD8250B}"/>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2" name="Rectangle 6">
              <a:extLst>
                <a:ext uri="{FF2B5EF4-FFF2-40B4-BE49-F238E27FC236}">
                  <a16:creationId xmlns:a16="http://schemas.microsoft.com/office/drawing/2014/main" id="{43C72C95-08A5-4AE8-AA2B-7F0F1D15237D}"/>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7">
              <a:extLst>
                <a:ext uri="{FF2B5EF4-FFF2-40B4-BE49-F238E27FC236}">
                  <a16:creationId xmlns:a16="http://schemas.microsoft.com/office/drawing/2014/main" id="{F744013E-0792-4E51-B21F-CE2E88A9BDF0}"/>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8">
              <a:extLst>
                <a:ext uri="{FF2B5EF4-FFF2-40B4-BE49-F238E27FC236}">
                  <a16:creationId xmlns:a16="http://schemas.microsoft.com/office/drawing/2014/main" id="{5048D8BC-6BEB-40DA-A91D-AE076BF3D670}"/>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11">
              <a:extLst>
                <a:ext uri="{FF2B5EF4-FFF2-40B4-BE49-F238E27FC236}">
                  <a16:creationId xmlns:a16="http://schemas.microsoft.com/office/drawing/2014/main" id="{80C6D9FC-EAE8-4EFC-AD4C-7A54C93E55DE}"/>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Rectangle 12">
              <a:extLst>
                <a:ext uri="{FF2B5EF4-FFF2-40B4-BE49-F238E27FC236}">
                  <a16:creationId xmlns:a16="http://schemas.microsoft.com/office/drawing/2014/main" id="{8CA4EF62-C0AE-487F-99C8-557E9C34CF58}"/>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tangle 13">
              <a:extLst>
                <a:ext uri="{FF2B5EF4-FFF2-40B4-BE49-F238E27FC236}">
                  <a16:creationId xmlns:a16="http://schemas.microsoft.com/office/drawing/2014/main" id="{C99470B5-F69C-47A6-A008-A055BC5A021B}"/>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14">
              <a:extLst>
                <a:ext uri="{FF2B5EF4-FFF2-40B4-BE49-F238E27FC236}">
                  <a16:creationId xmlns:a16="http://schemas.microsoft.com/office/drawing/2014/main" id="{0B0E86D1-5B0C-4381-A5AE-15D3B0AA4D84}"/>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Rectangle 15">
              <a:extLst>
                <a:ext uri="{FF2B5EF4-FFF2-40B4-BE49-F238E27FC236}">
                  <a16:creationId xmlns:a16="http://schemas.microsoft.com/office/drawing/2014/main" id="{87B717A4-B04E-47EF-9C2D-21FC12E3AC70}"/>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16">
              <a:extLst>
                <a:ext uri="{FF2B5EF4-FFF2-40B4-BE49-F238E27FC236}">
                  <a16:creationId xmlns:a16="http://schemas.microsoft.com/office/drawing/2014/main" id="{08993359-6EE8-4F9B-A1B6-07CADFE356A7}"/>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17">
              <a:extLst>
                <a:ext uri="{FF2B5EF4-FFF2-40B4-BE49-F238E27FC236}">
                  <a16:creationId xmlns:a16="http://schemas.microsoft.com/office/drawing/2014/main" id="{28BBF0BD-20A1-4BE9-8F51-98ACCA87025F}"/>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Rectangle 18">
              <a:extLst>
                <a:ext uri="{FF2B5EF4-FFF2-40B4-BE49-F238E27FC236}">
                  <a16:creationId xmlns:a16="http://schemas.microsoft.com/office/drawing/2014/main" id="{E5999C32-E7D0-45EA-9ED9-5C3EBEF6D1A2}"/>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Rectangle 19">
              <a:extLst>
                <a:ext uri="{FF2B5EF4-FFF2-40B4-BE49-F238E27FC236}">
                  <a16:creationId xmlns:a16="http://schemas.microsoft.com/office/drawing/2014/main" id="{493FEA4D-D2EC-42FF-815F-E1C62644F9D6}"/>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Rectangle 20">
              <a:extLst>
                <a:ext uri="{FF2B5EF4-FFF2-40B4-BE49-F238E27FC236}">
                  <a16:creationId xmlns:a16="http://schemas.microsoft.com/office/drawing/2014/main" id="{DD68CD7F-C635-4A31-91AE-B21DDAD2D667}"/>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Rectangle 21">
              <a:extLst>
                <a:ext uri="{FF2B5EF4-FFF2-40B4-BE49-F238E27FC236}">
                  <a16:creationId xmlns:a16="http://schemas.microsoft.com/office/drawing/2014/main" id="{7EBF13E9-9DF3-4DA7-870E-B2463BDBB2FD}"/>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22">
              <a:extLst>
                <a:ext uri="{FF2B5EF4-FFF2-40B4-BE49-F238E27FC236}">
                  <a16:creationId xmlns:a16="http://schemas.microsoft.com/office/drawing/2014/main" id="{DFA2D170-A948-4315-9FB0-2033E3DE34DA}"/>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8152252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hasCustomPrompt="1"/>
          </p:nvPr>
        </p:nvSpPr>
        <p:spPr>
          <a:xfrm>
            <a:off x="1524000" y="1033272"/>
            <a:ext cx="9144000" cy="2478024"/>
          </a:xfrm>
        </p:spPr>
        <p:txBody>
          <a:bodyPr lIns="0" tIns="0" rIns="0" bIns="0" anchor="b">
            <a:noAutofit/>
          </a:bodyPr>
          <a:lstStyle>
            <a:lvl1pPr algn="ctr">
              <a:defRPr sz="5400" b="1" cap="none" spc="50" baseline="0">
                <a:ln w="0">
                  <a:solidFill>
                    <a:schemeClr val="accent5">
                      <a:lumMod val="50000"/>
                    </a:schemeClr>
                  </a:solidFill>
                </a:ln>
                <a:solidFill>
                  <a:schemeClr val="accent5">
                    <a:lumMod val="50000"/>
                  </a:schemeClr>
                </a:solidFill>
                <a:effectLst>
                  <a:innerShdw blurRad="63500" dist="50800" dir="13500000">
                    <a:srgbClr val="000000">
                      <a:alpha val="50000"/>
                    </a:srgbClr>
                  </a:innerShdw>
                </a:effectLs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2400" b="1" cap="all" spc="0" baseline="0">
                <a:solidFill>
                  <a:schemeClr val="tx2">
                    <a:lumMod val="75000"/>
                    <a:lumOff val="2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Thursday, June 2,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302559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June 2,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948640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Thursday, June 2,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0251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E1D1-1DC7-4F13-B0D1-8B04EBAE4D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0BB85-177F-43AA-9AA9-3BA99C5A7E70}"/>
              </a:ext>
            </a:extLst>
          </p:cNvPr>
          <p:cNvSpPr>
            <a:spLocks noGrp="1"/>
          </p:cNvSpPr>
          <p:nvPr>
            <p:ph type="dt" sz="half" idx="10"/>
          </p:nvPr>
        </p:nvSpPr>
        <p:spPr/>
        <p:txBody>
          <a:bodyPr/>
          <a:lstStyle/>
          <a:p>
            <a:fld id="{368FFA4D-AA40-474C-8523-4AEA3F639962}" type="datetimeFigureOut">
              <a:rPr lang="en-US" smtClean="0"/>
              <a:t>6/2/2022</a:t>
            </a:fld>
            <a:endParaRPr lang="en-US"/>
          </a:p>
        </p:txBody>
      </p:sp>
      <p:sp>
        <p:nvSpPr>
          <p:cNvPr id="4" name="Footer Placeholder 3">
            <a:extLst>
              <a:ext uri="{FF2B5EF4-FFF2-40B4-BE49-F238E27FC236}">
                <a16:creationId xmlns:a16="http://schemas.microsoft.com/office/drawing/2014/main" id="{92B691CD-FE8B-4B55-9F46-D1492F3242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D00F76-DE2E-4D61-9A2E-82D8AE2801A3}"/>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2703056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188720" y="167411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167411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Thursday, June 2,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287648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Thursday, June 2,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0368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Thursday, June 2,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617071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Thursday, June 2,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519492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Thursday, June 2,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836862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Thursday, June 2,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708708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Thursday, June 2,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351508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Thursday, June 2,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1118076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21BA85ED-EE12-47B3-BCCE-DBF8D1F3A174}" type="datetimeFigureOut">
              <a:rPr lang="en-US" smtClean="0"/>
              <a:t>6/2/2022</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35028185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A85ED-EE12-47B3-BCCE-DBF8D1F3A174}"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1248395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CDAF58-5C14-46A3-9D34-F2281E0CCB00}"/>
              </a:ext>
            </a:extLst>
          </p:cNvPr>
          <p:cNvSpPr>
            <a:spLocks noGrp="1"/>
          </p:cNvSpPr>
          <p:nvPr>
            <p:ph type="dt" sz="half" idx="10"/>
          </p:nvPr>
        </p:nvSpPr>
        <p:spPr/>
        <p:txBody>
          <a:bodyPr/>
          <a:lstStyle/>
          <a:p>
            <a:fld id="{368FFA4D-AA40-474C-8523-4AEA3F639962}" type="datetimeFigureOut">
              <a:rPr lang="en-US" smtClean="0"/>
              <a:t>6/2/2022</a:t>
            </a:fld>
            <a:endParaRPr lang="en-US"/>
          </a:p>
        </p:txBody>
      </p:sp>
      <p:sp>
        <p:nvSpPr>
          <p:cNvPr id="3" name="Footer Placeholder 2">
            <a:extLst>
              <a:ext uri="{FF2B5EF4-FFF2-40B4-BE49-F238E27FC236}">
                <a16:creationId xmlns:a16="http://schemas.microsoft.com/office/drawing/2014/main" id="{FC4B7E69-E0F9-457F-9B37-E8F526E873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7192A5-4E94-4D61-88AD-794264617C9C}"/>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30535290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21BA85ED-EE12-47B3-BCCE-DBF8D1F3A174}" type="datetimeFigureOut">
              <a:rPr lang="en-US" smtClean="0"/>
              <a:t>6/2/2022</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20301950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21BA85ED-EE12-47B3-BCCE-DBF8D1F3A174}" type="datetimeFigureOut">
              <a:rPr lang="en-US" smtClean="0"/>
              <a:t>6/2/2022</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40020895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21BA85ED-EE12-47B3-BCCE-DBF8D1F3A174}" type="datetimeFigureOut">
              <a:rPr lang="en-US" smtClean="0"/>
              <a:t>6/2/2022</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38550250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BA85ED-EE12-47B3-BCCE-DBF8D1F3A174}" type="datetimeFigureOut">
              <a:rPr lang="en-US" smtClean="0"/>
              <a:t>6/2/2022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17963726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21BA85ED-EE12-47B3-BCCE-DBF8D1F3A174}" type="datetimeFigureOut">
              <a:rPr lang="en-US" smtClean="0"/>
              <a:t>6/2/2022</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28021818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BA85ED-EE12-47B3-BCCE-DBF8D1F3A174}" type="datetimeFigureOut">
              <a:rPr lang="en-US" smtClean="0"/>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30150652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21BA85ED-EE12-47B3-BCCE-DBF8D1F3A174}" type="datetimeFigureOut">
              <a:rPr lang="en-US" smtClean="0"/>
              <a:t>6/2/2022</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21894530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A85ED-EE12-47B3-BCCE-DBF8D1F3A174}"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2973653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21BA85ED-EE12-47B3-BCCE-DBF8D1F3A174}" type="datetimeFigureOut">
              <a:rPr lang="en-US" smtClean="0"/>
              <a:t>6/2/2022</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D999DF4-3E4C-49BE-B274-0BF357E83B57}" type="slidenum">
              <a:rPr lang="en-US" smtClean="0"/>
              <a:t>‹#›</a:t>
            </a:fld>
            <a:endParaRPr lang="en-US"/>
          </a:p>
        </p:txBody>
      </p:sp>
    </p:spTree>
    <p:extLst>
      <p:ext uri="{BB962C8B-B14F-4D97-AF65-F5344CB8AC3E}">
        <p14:creationId xmlns:p14="http://schemas.microsoft.com/office/powerpoint/2010/main" val="2218448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A9D7-06C0-41FD-8B6E-7D1FE70DB1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6741EF-BDAC-4530-BEEB-7CB7CBB3E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D405AA-873B-4459-9787-FF541B5E1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B109FB-215E-4932-A866-9179808AA96C}"/>
              </a:ext>
            </a:extLst>
          </p:cNvPr>
          <p:cNvSpPr>
            <a:spLocks noGrp="1"/>
          </p:cNvSpPr>
          <p:nvPr>
            <p:ph type="dt" sz="half" idx="10"/>
          </p:nvPr>
        </p:nvSpPr>
        <p:spPr/>
        <p:txBody>
          <a:bodyPr/>
          <a:lstStyle/>
          <a:p>
            <a:fld id="{368FFA4D-AA40-474C-8523-4AEA3F639962}" type="datetimeFigureOut">
              <a:rPr lang="en-US" smtClean="0"/>
              <a:t>6/2/2022</a:t>
            </a:fld>
            <a:endParaRPr lang="en-US"/>
          </a:p>
        </p:txBody>
      </p:sp>
      <p:sp>
        <p:nvSpPr>
          <p:cNvPr id="6" name="Footer Placeholder 5">
            <a:extLst>
              <a:ext uri="{FF2B5EF4-FFF2-40B4-BE49-F238E27FC236}">
                <a16:creationId xmlns:a16="http://schemas.microsoft.com/office/drawing/2014/main" id="{2FE0B9A3-3B7C-4699-851A-E06B69411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32128C-B0EB-4A0B-8C2B-D62DDA8B6A11}"/>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10417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7661-99BD-417C-B7A4-1794E7B7F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AC4394-1A25-4FD9-A0A4-CCE9A1076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D00855-A78A-49C4-B5F5-C2DF6BAAF7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89455-EA4C-4C9A-A016-5E3560DA8F2C}"/>
              </a:ext>
            </a:extLst>
          </p:cNvPr>
          <p:cNvSpPr>
            <a:spLocks noGrp="1"/>
          </p:cNvSpPr>
          <p:nvPr>
            <p:ph type="dt" sz="half" idx="10"/>
          </p:nvPr>
        </p:nvSpPr>
        <p:spPr/>
        <p:txBody>
          <a:bodyPr/>
          <a:lstStyle/>
          <a:p>
            <a:fld id="{368FFA4D-AA40-474C-8523-4AEA3F639962}" type="datetimeFigureOut">
              <a:rPr lang="en-US" smtClean="0"/>
              <a:t>6/2/2022</a:t>
            </a:fld>
            <a:endParaRPr lang="en-US"/>
          </a:p>
        </p:txBody>
      </p:sp>
      <p:sp>
        <p:nvSpPr>
          <p:cNvPr id="6" name="Footer Placeholder 5">
            <a:extLst>
              <a:ext uri="{FF2B5EF4-FFF2-40B4-BE49-F238E27FC236}">
                <a16:creationId xmlns:a16="http://schemas.microsoft.com/office/drawing/2014/main" id="{661542DF-5D19-4F66-8B23-CA5214329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D1F95-6F50-49FE-B271-0A0A4DC6C7D9}"/>
              </a:ext>
            </a:extLst>
          </p:cNvPr>
          <p:cNvSpPr>
            <a:spLocks noGrp="1"/>
          </p:cNvSpPr>
          <p:nvPr>
            <p:ph type="sldNum" sz="quarter" idx="12"/>
          </p:nvPr>
        </p:nvSpPr>
        <p:spPr/>
        <p:txBody>
          <a:bodyPr/>
          <a:lstStyle/>
          <a:p>
            <a:fld id="{8DA83CCD-B725-43C7-8D3C-0092DF01ED6C}" type="slidenum">
              <a:rPr lang="en-US" smtClean="0"/>
              <a:t>‹#›</a:t>
            </a:fld>
            <a:endParaRPr lang="en-US"/>
          </a:p>
        </p:txBody>
      </p:sp>
    </p:spTree>
    <p:extLst>
      <p:ext uri="{BB962C8B-B14F-4D97-AF65-F5344CB8AC3E}">
        <p14:creationId xmlns:p14="http://schemas.microsoft.com/office/powerpoint/2010/main" val="2297346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1A9DBA-6CC3-4EDB-8493-8373A3410F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2BB1D4-B604-45F1-9AE5-5745C2978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894BC-8B27-4AE3-98D1-95615349EA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FFA4D-AA40-474C-8523-4AEA3F639962}" type="datetimeFigureOut">
              <a:rPr lang="en-US" smtClean="0"/>
              <a:t>6/2/2022</a:t>
            </a:fld>
            <a:endParaRPr lang="en-US"/>
          </a:p>
        </p:txBody>
      </p:sp>
      <p:sp>
        <p:nvSpPr>
          <p:cNvPr id="5" name="Footer Placeholder 4">
            <a:extLst>
              <a:ext uri="{FF2B5EF4-FFF2-40B4-BE49-F238E27FC236}">
                <a16:creationId xmlns:a16="http://schemas.microsoft.com/office/drawing/2014/main" id="{2A9D9AE4-05D0-44FD-880E-BC4C6975CC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6AC9A7-BF03-4442-900A-0074B5059E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A83CCD-B725-43C7-8D3C-0092DF01ED6C}" type="slidenum">
              <a:rPr lang="en-US" smtClean="0"/>
              <a:t>‹#›</a:t>
            </a:fld>
            <a:endParaRPr lang="en-US"/>
          </a:p>
        </p:txBody>
      </p:sp>
    </p:spTree>
    <p:extLst>
      <p:ext uri="{BB962C8B-B14F-4D97-AF65-F5344CB8AC3E}">
        <p14:creationId xmlns:p14="http://schemas.microsoft.com/office/powerpoint/2010/main" val="188499643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6/2/2022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706581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6/2/2022</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1663275340"/>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8EBCA-6015-4168-962A-46DC46E4B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9C931031-4A03-45DC-B07D-7765B9CC1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5C72F359-C6F2-4134-8B5E-242563755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C7B22-4E9C-4C89-AD82-531870088251}" type="datetimeFigureOut">
              <a:rPr lang="id-ID" smtClean="0"/>
              <a:t>02/06/2022</a:t>
            </a:fld>
            <a:endParaRPr lang="id-ID"/>
          </a:p>
        </p:txBody>
      </p:sp>
      <p:sp>
        <p:nvSpPr>
          <p:cNvPr id="5" name="Footer Placeholder 4">
            <a:extLst>
              <a:ext uri="{FF2B5EF4-FFF2-40B4-BE49-F238E27FC236}">
                <a16:creationId xmlns:a16="http://schemas.microsoft.com/office/drawing/2014/main" id="{0F16D07B-9136-4B6A-80EC-F199138BD9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51E713FE-28A5-40A3-9412-6AF4DABAAB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BFB3F4-8F1C-41ED-8AE9-BF961427C340}" type="slidenum">
              <a:rPr lang="id-ID" smtClean="0"/>
              <a:t>‹#›</a:t>
            </a:fld>
            <a:endParaRPr lang="id-ID"/>
          </a:p>
        </p:txBody>
      </p:sp>
    </p:spTree>
    <p:extLst>
      <p:ext uri="{BB962C8B-B14F-4D97-AF65-F5344CB8AC3E}">
        <p14:creationId xmlns:p14="http://schemas.microsoft.com/office/powerpoint/2010/main" val="336179310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90" r:id="rId17"/>
    <p:sldLayoutId id="2147483791" r:id="rId18"/>
    <p:sldLayoutId id="2147483792" r:id="rId19"/>
    <p:sldLayoutId id="2147483793" r:id="rId20"/>
    <p:sldLayoutId id="2147483794"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190625" y="392979"/>
            <a:ext cx="10241280" cy="868893"/>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190625" y="1552575"/>
            <a:ext cx="10241280" cy="425865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Thursday, June 2,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304131575"/>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sldNum="0" hdr="0" ftr="0" dt="0"/>
  <p:txStyles>
    <p:titleStyle>
      <a:lvl1pPr algn="l" defTabSz="914400" rtl="0" eaLnBrk="1" latinLnBrk="0" hangingPunct="1">
        <a:lnSpc>
          <a:spcPct val="100000"/>
        </a:lnSpc>
        <a:spcBef>
          <a:spcPct val="0"/>
        </a:spcBef>
        <a:buNone/>
        <a:defRPr sz="3600" b="1" i="0" kern="1200" cap="all" spc="0" baseline="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b="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2000" b="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20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21BA85ED-EE12-47B3-BCCE-DBF8D1F3A174}" type="datetimeFigureOut">
              <a:rPr lang="en-US" smtClean="0"/>
              <a:t>6/2/2022</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D999DF4-3E4C-49BE-B274-0BF357E83B57}" type="slidenum">
              <a:rPr lang="en-US" smtClean="0"/>
              <a:t>‹#›</a:t>
            </a:fld>
            <a:endParaRPr lang="en-US"/>
          </a:p>
        </p:txBody>
      </p:sp>
    </p:spTree>
    <p:extLst>
      <p:ext uri="{BB962C8B-B14F-4D97-AF65-F5344CB8AC3E}">
        <p14:creationId xmlns:p14="http://schemas.microsoft.com/office/powerpoint/2010/main" val="3513729903"/>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5.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g"/><Relationship Id="rId1" Type="http://schemas.openxmlformats.org/officeDocument/2006/relationships/slideLayout" Target="../slideLayouts/slideLayout18.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image" Target="../media/image51.jpg"/><Relationship Id="rId1" Type="http://schemas.openxmlformats.org/officeDocument/2006/relationships/slideLayout" Target="../slideLayouts/slideLayout18.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jp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bin"/><Relationship Id="rId4" Type="http://schemas.openxmlformats.org/officeDocument/2006/relationships/image" Target="../media/image59.jpg"/><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diagramLayout" Target="../diagrams/layout3.xml"/><Relationship Id="rId7" Type="http://schemas.openxmlformats.org/officeDocument/2006/relationships/image" Target="../media/image65.png"/><Relationship Id="rId2" Type="http://schemas.openxmlformats.org/officeDocument/2006/relationships/diagramData" Target="../diagrams/data3.xml"/><Relationship Id="rId1" Type="http://schemas.openxmlformats.org/officeDocument/2006/relationships/slideLayout" Target="../slideLayouts/slideLayout6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9.jpg"/><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around each other&#10;&#10;Description automatically generated">
            <a:extLst>
              <a:ext uri="{FF2B5EF4-FFF2-40B4-BE49-F238E27FC236}">
                <a16:creationId xmlns:a16="http://schemas.microsoft.com/office/drawing/2014/main" id="{35D317D4-EEF9-4A87-BD19-CC23454D8D64}"/>
              </a:ext>
            </a:extLst>
          </p:cNvPr>
          <p:cNvPicPr>
            <a:picLocks noChangeAspect="1"/>
          </p:cNvPicPr>
          <p:nvPr/>
        </p:nvPicPr>
        <p:blipFill rotWithShape="1">
          <a:blip r:embed="rId2">
            <a:extLst>
              <a:ext uri="{28A0092B-C50C-407E-A947-70E740481C1C}">
                <a14:useLocalDpi xmlns:a14="http://schemas.microsoft.com/office/drawing/2010/main" val="0"/>
              </a:ext>
            </a:extLst>
          </a:blip>
          <a:srcRect r="24101"/>
          <a:stretch/>
        </p:blipFill>
        <p:spPr>
          <a:xfrm rot="240000">
            <a:off x="204575" y="280525"/>
            <a:ext cx="2887191" cy="1857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group of people posing for the camera&#10;&#10;Description automatically generated">
            <a:extLst>
              <a:ext uri="{FF2B5EF4-FFF2-40B4-BE49-F238E27FC236}">
                <a16:creationId xmlns:a16="http://schemas.microsoft.com/office/drawing/2014/main" id="{047FE00A-A155-4FE2-8D63-4808CC187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0000">
            <a:off x="333445" y="2338621"/>
            <a:ext cx="2758835" cy="1838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7C0E990-33D6-43C4-8309-96847B800C3D}"/>
              </a:ext>
            </a:extLst>
          </p:cNvPr>
          <p:cNvPicPr>
            <a:picLocks noChangeAspect="1"/>
          </p:cNvPicPr>
          <p:nvPr/>
        </p:nvPicPr>
        <p:blipFill rotWithShape="1">
          <a:blip r:embed="rId4"/>
          <a:srcRect l="15331" t="10857" r="16797" b="6571"/>
          <a:stretch/>
        </p:blipFill>
        <p:spPr>
          <a:xfrm rot="-540000">
            <a:off x="8659113" y="736158"/>
            <a:ext cx="2689311" cy="2236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person standing in front of a store&#10;&#10;Description automatically generated">
            <a:extLst>
              <a:ext uri="{FF2B5EF4-FFF2-40B4-BE49-F238E27FC236}">
                <a16:creationId xmlns:a16="http://schemas.microsoft.com/office/drawing/2014/main" id="{F516746F-2FB5-479F-9506-E74A90CCA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0000">
            <a:off x="193831" y="4420993"/>
            <a:ext cx="3016340" cy="2010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Engineering drawing&#10;&#10;Description automatically generated">
            <a:extLst>
              <a:ext uri="{FF2B5EF4-FFF2-40B4-BE49-F238E27FC236}">
                <a16:creationId xmlns:a16="http://schemas.microsoft.com/office/drawing/2014/main" id="{E0A9F8C5-BEB5-43CA-8481-F4EFA068F9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2281" y="3169320"/>
            <a:ext cx="3617038" cy="2560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3">
            <a:extLst>
              <a:ext uri="{FF2B5EF4-FFF2-40B4-BE49-F238E27FC236}">
                <a16:creationId xmlns:a16="http://schemas.microsoft.com/office/drawing/2014/main" id="{70632762-2FE3-48C0-9752-CDB1FDDC18F0}"/>
              </a:ext>
            </a:extLst>
          </p:cNvPr>
          <p:cNvSpPr txBox="1">
            <a:spLocks/>
          </p:cNvSpPr>
          <p:nvPr/>
        </p:nvSpPr>
        <p:spPr>
          <a:xfrm>
            <a:off x="3458523" y="1010814"/>
            <a:ext cx="5658290" cy="4302498"/>
          </a:xfrm>
          <a:prstGeom prst="rect">
            <a:avLst/>
          </a:prstGeom>
          <a:ln w="38100">
            <a:noFill/>
          </a:ln>
        </p:spPr>
        <p:txBody>
          <a:bodyPr>
            <a:no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50" normalizeH="0" baseline="0" noProof="0">
                <a:ln w="19050">
                  <a:solidFill>
                    <a:srgbClr val="D6D734"/>
                  </a:solidFill>
                </a:ln>
                <a:solidFill>
                  <a:srgbClr val="D6D734"/>
                </a:solidFill>
                <a:effectLst>
                  <a:innerShdw blurRad="63500" dist="50800" dir="13500000">
                    <a:srgbClr val="000000">
                      <a:alpha val="50000"/>
                    </a:srgbClr>
                  </a:innerShdw>
                </a:effectLst>
                <a:uLnTx/>
                <a:uFillTx/>
                <a:latin typeface="Bahnschrift SemiBold"/>
                <a:ea typeface="+mj-ea"/>
                <a:cs typeface="+mj-cs"/>
              </a:rPr>
              <a:t>SKETSA KEHIDUPAN KEBERAGAMAAN </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4800" spc="50">
                <a:ln w="19050">
                  <a:solidFill>
                    <a:srgbClr val="D6D734"/>
                  </a:solidFill>
                </a:ln>
                <a:solidFill>
                  <a:srgbClr val="D6D734"/>
                </a:solidFill>
                <a:effectLst>
                  <a:innerShdw blurRad="63500" dist="50800" dir="13500000">
                    <a:srgbClr val="000000">
                      <a:alpha val="50000"/>
                    </a:srgbClr>
                  </a:innerShdw>
                </a:effectLst>
                <a:latin typeface="Bahnschrift SemiBold"/>
              </a:rPr>
              <a:t>INDONESIA</a:t>
            </a:r>
          </a:p>
        </p:txBody>
      </p:sp>
      <p:sp>
        <p:nvSpPr>
          <p:cNvPr id="12" name="Text Placeholder 5">
            <a:extLst>
              <a:ext uri="{FF2B5EF4-FFF2-40B4-BE49-F238E27FC236}">
                <a16:creationId xmlns:a16="http://schemas.microsoft.com/office/drawing/2014/main" id="{EAE95406-82D8-4855-B73D-4F21854DBBFD}"/>
              </a:ext>
            </a:extLst>
          </p:cNvPr>
          <p:cNvSpPr txBox="1">
            <a:spLocks/>
          </p:cNvSpPr>
          <p:nvPr/>
        </p:nvSpPr>
        <p:spPr>
          <a:xfrm>
            <a:off x="3528505" y="5563388"/>
            <a:ext cx="4457643" cy="590550"/>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50" normalizeH="0" baseline="0" noProof="0">
                <a:ln w="0">
                  <a:solidFill>
                    <a:srgbClr val="F4A261">
                      <a:lumMod val="75000"/>
                    </a:srgbClr>
                  </a:solidFill>
                </a:ln>
                <a:solidFill>
                  <a:srgbClr val="F4A261">
                    <a:lumMod val="75000"/>
                  </a:srgbClr>
                </a:solidFill>
                <a:effectLst>
                  <a:innerShdw blurRad="63500" dist="50800" dir="13500000">
                    <a:srgbClr val="000000">
                      <a:alpha val="50000"/>
                    </a:srgbClr>
                  </a:innerShdw>
                </a:effectLst>
                <a:uLnTx/>
                <a:uFillTx/>
                <a:latin typeface="Bahnschrift SemiBold"/>
                <a:ea typeface="+mn-ea"/>
                <a:cs typeface="+mn-cs"/>
              </a:rPr>
              <a:t>Tim Ahli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50" normalizeH="0" baseline="0" noProof="0">
                <a:ln w="0">
                  <a:solidFill>
                    <a:srgbClr val="F4A261">
                      <a:lumMod val="75000"/>
                    </a:srgbClr>
                  </a:solidFill>
                </a:ln>
                <a:solidFill>
                  <a:srgbClr val="F4A261">
                    <a:lumMod val="75000"/>
                  </a:srgbClr>
                </a:solidFill>
                <a:effectLst>
                  <a:innerShdw blurRad="63500" dist="50800" dir="13500000">
                    <a:srgbClr val="000000">
                      <a:alpha val="50000"/>
                    </a:srgbClr>
                  </a:innerShdw>
                </a:effectLst>
                <a:uLnTx/>
                <a:uFillTx/>
                <a:latin typeface="Bahnschrift SemiBold"/>
                <a:ea typeface="+mn-ea"/>
                <a:cs typeface="+mn-cs"/>
              </a:rPr>
              <a:t>Pokja Moderasi Beragama</a:t>
            </a:r>
            <a:r>
              <a:rPr lang="en-US" sz="1800" b="1" spc="50">
                <a:ln w="0">
                  <a:solidFill>
                    <a:srgbClr val="F4A261">
                      <a:lumMod val="75000"/>
                    </a:srgbClr>
                  </a:solidFill>
                </a:ln>
                <a:solidFill>
                  <a:srgbClr val="F4A261">
                    <a:lumMod val="75000"/>
                  </a:srgbClr>
                </a:solidFill>
                <a:effectLst>
                  <a:innerShdw blurRad="63500" dist="50800" dir="13500000">
                    <a:srgbClr val="000000">
                      <a:alpha val="50000"/>
                    </a:srgbClr>
                  </a:innerShdw>
                </a:effectLst>
                <a:latin typeface="Bahnschrift SemiBold"/>
              </a:rPr>
              <a:t> Kemenag R</a:t>
            </a:r>
            <a:r>
              <a:rPr lang="en-US" sz="1800" b="1" spc="50" dirty="0">
                <a:ln w="0">
                  <a:solidFill>
                    <a:srgbClr val="F4A261">
                      <a:lumMod val="75000"/>
                    </a:srgbClr>
                  </a:solidFill>
                </a:ln>
                <a:solidFill>
                  <a:srgbClr val="F4A261">
                    <a:lumMod val="75000"/>
                  </a:srgbClr>
                </a:solidFill>
                <a:effectLst>
                  <a:innerShdw blurRad="63500" dist="50800" dir="13500000">
                    <a:srgbClr val="000000">
                      <a:alpha val="50000"/>
                    </a:srgbClr>
                  </a:innerShdw>
                </a:effectLst>
                <a:latin typeface="Bahnschrift SemiBold"/>
              </a:rPr>
              <a:t>I</a:t>
            </a:r>
            <a:endParaRPr kumimoji="0" lang="en-US" sz="1800" b="1" i="0" u="none" strike="noStrike" kern="1200" cap="none" spc="50" normalizeH="0" baseline="0" noProof="0">
              <a:ln w="0">
                <a:solidFill>
                  <a:srgbClr val="F4A261">
                    <a:lumMod val="75000"/>
                  </a:srgbClr>
                </a:solidFill>
              </a:ln>
              <a:solidFill>
                <a:srgbClr val="F4A261">
                  <a:lumMod val="75000"/>
                </a:srgbClr>
              </a:solidFill>
              <a:effectLst>
                <a:innerShdw blurRad="63500" dist="50800" dir="13500000">
                  <a:srgbClr val="000000">
                    <a:alpha val="50000"/>
                  </a:srgbClr>
                </a:innerShdw>
              </a:effectLst>
              <a:uLnTx/>
              <a:uFillTx/>
              <a:latin typeface="Bahnschrift SemiBold"/>
              <a:ea typeface="+mn-ea"/>
              <a:cs typeface="+mn-cs"/>
            </a:endParaRPr>
          </a:p>
        </p:txBody>
      </p:sp>
    </p:spTree>
    <p:extLst>
      <p:ext uri="{BB962C8B-B14F-4D97-AF65-F5344CB8AC3E}">
        <p14:creationId xmlns:p14="http://schemas.microsoft.com/office/powerpoint/2010/main" val="191772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table, front, woman&#10;&#10;Description automatically generated">
            <a:extLst>
              <a:ext uri="{FF2B5EF4-FFF2-40B4-BE49-F238E27FC236}">
                <a16:creationId xmlns:a16="http://schemas.microsoft.com/office/drawing/2014/main" id="{59230C1B-3593-40EB-89BE-34B98A7D2D28}"/>
              </a:ext>
            </a:extLst>
          </p:cNvPr>
          <p:cNvPicPr>
            <a:picLocks noChangeAspect="1"/>
          </p:cNvPicPr>
          <p:nvPr/>
        </p:nvPicPr>
        <p:blipFill rotWithShape="1">
          <a:blip r:embed="rId2">
            <a:extLst>
              <a:ext uri="{28A0092B-C50C-407E-A947-70E740481C1C}">
                <a14:useLocalDpi xmlns:a14="http://schemas.microsoft.com/office/drawing/2010/main" val="0"/>
              </a:ext>
            </a:extLst>
          </a:blip>
          <a:srcRect l="9155" t="33643" r="5907" b="35659"/>
          <a:stretch/>
        </p:blipFill>
        <p:spPr>
          <a:xfrm>
            <a:off x="273766" y="250466"/>
            <a:ext cx="3519006" cy="2260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4">
            <a:extLst>
              <a:ext uri="{FF2B5EF4-FFF2-40B4-BE49-F238E27FC236}">
                <a16:creationId xmlns:a16="http://schemas.microsoft.com/office/drawing/2014/main" id="{E5581F50-BD9D-4EEC-9C9E-BCD644F8B3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20" r="19425" b="4"/>
          <a:stretch/>
        </p:blipFill>
        <p:spPr bwMode="auto">
          <a:xfrm>
            <a:off x="273766" y="2865360"/>
            <a:ext cx="2871723" cy="2994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Graphical user interface, text, application, chat or text message&#10;&#10;Description automatically generated">
            <a:extLst>
              <a:ext uri="{FF2B5EF4-FFF2-40B4-BE49-F238E27FC236}">
                <a16:creationId xmlns:a16="http://schemas.microsoft.com/office/drawing/2014/main" id="{5C38BFC2-FC68-4859-819F-BC93CA3A97F0}"/>
              </a:ext>
            </a:extLst>
          </p:cNvPr>
          <p:cNvPicPr>
            <a:picLocks noChangeAspect="1"/>
          </p:cNvPicPr>
          <p:nvPr/>
        </p:nvPicPr>
        <p:blipFill rotWithShape="1">
          <a:blip r:embed="rId4">
            <a:extLst>
              <a:ext uri="{28A0092B-C50C-407E-A947-70E740481C1C}">
                <a14:useLocalDpi xmlns:a14="http://schemas.microsoft.com/office/drawing/2010/main" val="0"/>
              </a:ext>
            </a:extLst>
          </a:blip>
          <a:srcRect t="5025" b="10649"/>
          <a:stretch/>
        </p:blipFill>
        <p:spPr>
          <a:xfrm>
            <a:off x="7696080" y="613657"/>
            <a:ext cx="4080742" cy="1534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group of people holding signs&#10;&#10;Description automatically generated with low confidence">
            <a:extLst>
              <a:ext uri="{FF2B5EF4-FFF2-40B4-BE49-F238E27FC236}">
                <a16:creationId xmlns:a16="http://schemas.microsoft.com/office/drawing/2014/main" id="{561BCF2A-4D7B-4987-97B5-EC2245FAF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988" y="204654"/>
            <a:ext cx="3136812" cy="23526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raphical user interface, text, application, email&#10;&#10;Description automatically generated">
            <a:extLst>
              <a:ext uri="{FF2B5EF4-FFF2-40B4-BE49-F238E27FC236}">
                <a16:creationId xmlns:a16="http://schemas.microsoft.com/office/drawing/2014/main" id="{5839326E-65F6-47E3-B519-6CB8182903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3749" y="2511452"/>
            <a:ext cx="4084485" cy="1819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close up of a sign&#10;&#10;Description generated with high confidence">
            <a:extLst>
              <a:ext uri="{FF2B5EF4-FFF2-40B4-BE49-F238E27FC236}">
                <a16:creationId xmlns:a16="http://schemas.microsoft.com/office/drawing/2014/main" id="{261F1F89-CD86-4153-97CD-65B45D0FF1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0000">
            <a:off x="3416402" y="2945898"/>
            <a:ext cx="4492936" cy="3365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C0062BBC-D188-4207-8EF2-080DCCA54BCB}"/>
              </a:ext>
            </a:extLst>
          </p:cNvPr>
          <p:cNvSpPr txBox="1"/>
          <p:nvPr/>
        </p:nvSpPr>
        <p:spPr>
          <a:xfrm>
            <a:off x="8235911" y="4628579"/>
            <a:ext cx="3737983" cy="203132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b="1" i="1" u="none" strike="noStrike" kern="1200" cap="none" spc="0" normalizeH="0" baseline="0" noProof="1">
                <a:ln>
                  <a:noFill/>
                </a:ln>
                <a:solidFill>
                  <a:srgbClr val="E84C22"/>
                </a:solidFill>
                <a:effectLst/>
                <a:uLnTx/>
                <a:uFillTx/>
                <a:latin typeface="Avenir Next LT Pro" panose="020B0504020202020204" pitchFamily="34" charset="0"/>
                <a:ea typeface="맑은 고딕" panose="020B0503020000020004" pitchFamily="34" charset="-127"/>
                <a:cs typeface="Arial" panose="020B0604020202020204" pitchFamily="34" charset="0"/>
              </a:rPr>
              <a:t>Berkembangnya klaim kebenaran subyektif dan pemaksaan kehendak atas tafsir agama serta pengaruh kepentingan ekonomi dan politik berpotensi memicu konflik</a:t>
            </a:r>
          </a:p>
        </p:txBody>
      </p:sp>
    </p:spTree>
    <p:extLst>
      <p:ext uri="{BB962C8B-B14F-4D97-AF65-F5344CB8AC3E}">
        <p14:creationId xmlns:p14="http://schemas.microsoft.com/office/powerpoint/2010/main" val="133727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ign in a field&#10;&#10;Description generated with very high confidence">
            <a:extLst>
              <a:ext uri="{FF2B5EF4-FFF2-40B4-BE49-F238E27FC236}">
                <a16:creationId xmlns:a16="http://schemas.microsoft.com/office/drawing/2014/main" id="{85324BA7-4E49-465F-B24E-525686E15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24" y="3532394"/>
            <a:ext cx="3882804" cy="2912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group of people standing in front of a crowd&#10;&#10;Description generated with very high confidence">
            <a:extLst>
              <a:ext uri="{FF2B5EF4-FFF2-40B4-BE49-F238E27FC236}">
                <a16:creationId xmlns:a16="http://schemas.microsoft.com/office/drawing/2014/main" id="{5765E698-4B61-49DC-B219-2BA434236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20" y="413503"/>
            <a:ext cx="3918829" cy="2842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379EA62C-06B7-406F-873E-7718A20C9614}"/>
              </a:ext>
            </a:extLst>
          </p:cNvPr>
          <p:cNvPicPr>
            <a:picLocks noChangeAspect="1"/>
          </p:cNvPicPr>
          <p:nvPr/>
        </p:nvPicPr>
        <p:blipFill rotWithShape="1">
          <a:blip r:embed="rId4"/>
          <a:srcRect l="3450" r="2" b="2"/>
          <a:stretch/>
        </p:blipFill>
        <p:spPr>
          <a:xfrm>
            <a:off x="8907088" y="413503"/>
            <a:ext cx="2824378" cy="293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Diagram&#10;&#10;Description automatically generated">
            <a:extLst>
              <a:ext uri="{FF2B5EF4-FFF2-40B4-BE49-F238E27FC236}">
                <a16:creationId xmlns:a16="http://schemas.microsoft.com/office/drawing/2014/main" id="{5859BC2A-7C78-480E-AE55-6AE81C8DFA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6258" y="607531"/>
            <a:ext cx="2901895" cy="5164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picture containing text, tree, outdoor, sign&#10;&#10;Description automatically generated">
            <a:extLst>
              <a:ext uri="{FF2B5EF4-FFF2-40B4-BE49-F238E27FC236}">
                <a16:creationId xmlns:a16="http://schemas.microsoft.com/office/drawing/2014/main" id="{76137611-35AB-43EA-B94A-F4F56092F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4859" y="3668128"/>
            <a:ext cx="4027864" cy="2446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1964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food&#10;&#10;Description automatically generated">
            <a:extLst>
              <a:ext uri="{FF2B5EF4-FFF2-40B4-BE49-F238E27FC236}">
                <a16:creationId xmlns:a16="http://schemas.microsoft.com/office/drawing/2014/main" id="{6DB825EF-87B4-4FAB-B76D-D8515F970A4D}"/>
              </a:ext>
            </a:extLst>
          </p:cNvPr>
          <p:cNvPicPr>
            <a:picLocks noChangeAspect="1"/>
          </p:cNvPicPr>
          <p:nvPr/>
        </p:nvPicPr>
        <p:blipFill>
          <a:blip r:embed="rId2"/>
          <a:stretch>
            <a:fillRect/>
          </a:stretch>
        </p:blipFill>
        <p:spPr>
          <a:xfrm rot="-360000">
            <a:off x="906474" y="4590477"/>
            <a:ext cx="3689687" cy="20523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person talking on a cell phone screen with text&#10;&#10;Description automatically generated">
            <a:extLst>
              <a:ext uri="{FF2B5EF4-FFF2-40B4-BE49-F238E27FC236}">
                <a16:creationId xmlns:a16="http://schemas.microsoft.com/office/drawing/2014/main" id="{C564691C-714D-49E3-8E26-314529C2AC46}"/>
              </a:ext>
            </a:extLst>
          </p:cNvPr>
          <p:cNvPicPr>
            <a:picLocks noChangeAspect="1"/>
          </p:cNvPicPr>
          <p:nvPr/>
        </p:nvPicPr>
        <p:blipFill>
          <a:blip r:embed="rId3"/>
          <a:stretch>
            <a:fillRect/>
          </a:stretch>
        </p:blipFill>
        <p:spPr>
          <a:xfrm>
            <a:off x="1119990" y="1845564"/>
            <a:ext cx="2874503" cy="28745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Graphical user interface, text, application, chat or text message&#10;&#10;Description automatically generated">
            <a:extLst>
              <a:ext uri="{FF2B5EF4-FFF2-40B4-BE49-F238E27FC236}">
                <a16:creationId xmlns:a16="http://schemas.microsoft.com/office/drawing/2014/main" id="{1FF0A62F-A45E-4CFD-837C-2A45F8040479}"/>
              </a:ext>
            </a:extLst>
          </p:cNvPr>
          <p:cNvPicPr>
            <a:picLocks noChangeAspect="1"/>
          </p:cNvPicPr>
          <p:nvPr/>
        </p:nvPicPr>
        <p:blipFill rotWithShape="1">
          <a:blip r:embed="rId4">
            <a:extLst>
              <a:ext uri="{28A0092B-C50C-407E-A947-70E740481C1C}">
                <a14:useLocalDpi xmlns:a14="http://schemas.microsoft.com/office/drawing/2010/main" val="0"/>
              </a:ext>
            </a:extLst>
          </a:blip>
          <a:srcRect t="6250" b="16250"/>
          <a:stretch/>
        </p:blipFill>
        <p:spPr>
          <a:xfrm rot="240000">
            <a:off x="4402710" y="421141"/>
            <a:ext cx="4183357" cy="4322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picture containing text, newspaper, sign&#10;&#10;Description automatically generated">
            <a:extLst>
              <a:ext uri="{FF2B5EF4-FFF2-40B4-BE49-F238E27FC236}">
                <a16:creationId xmlns:a16="http://schemas.microsoft.com/office/drawing/2014/main" id="{51792B42-0C11-4829-99C9-2802AEA8A6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0214" y="280499"/>
            <a:ext cx="3056063" cy="3056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D68DDD9-A40E-4D09-ACD5-7D3BC2C19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40000">
            <a:off x="4895821" y="4084624"/>
            <a:ext cx="3606995" cy="25352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descr="A person holding a sign&#10;&#10;Description automatically generated">
            <a:extLst>
              <a:ext uri="{FF2B5EF4-FFF2-40B4-BE49-F238E27FC236}">
                <a16:creationId xmlns:a16="http://schemas.microsoft.com/office/drawing/2014/main" id="{E534B9AB-F605-4EBA-9367-621AE5FC0066}"/>
              </a:ext>
            </a:extLst>
          </p:cNvPr>
          <p:cNvPicPr>
            <a:picLocks noChangeAspect="1"/>
          </p:cNvPicPr>
          <p:nvPr/>
        </p:nvPicPr>
        <p:blipFill>
          <a:blip r:embed="rId7"/>
          <a:stretch>
            <a:fillRect/>
          </a:stretch>
        </p:blipFill>
        <p:spPr>
          <a:xfrm rot="360000">
            <a:off x="9001694" y="3566712"/>
            <a:ext cx="2780638" cy="2780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684969D1-9E41-4441-AE20-BE0B2DE1F720}"/>
              </a:ext>
            </a:extLst>
          </p:cNvPr>
          <p:cNvSpPr txBox="1"/>
          <p:nvPr/>
        </p:nvSpPr>
        <p:spPr>
          <a:xfrm>
            <a:off x="207390" y="401311"/>
            <a:ext cx="4392890" cy="1323439"/>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t>Berkembangnya semangat beragama yang tidak selaras </a:t>
            </a:r>
            <a:br>
              <a:rPr kumimoji="0" lang="en-US"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br>
            <a:r>
              <a:rPr kumimoji="0" lang="en-US"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t>dengan kecintaan berbangsa </a:t>
            </a:r>
            <a:br>
              <a:rPr kumimoji="0" lang="en-US"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br>
            <a:r>
              <a:rPr kumimoji="0" lang="en-US"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t>dalam bingkai NKRI</a:t>
            </a:r>
          </a:p>
        </p:txBody>
      </p:sp>
    </p:spTree>
    <p:extLst>
      <p:ext uri="{BB962C8B-B14F-4D97-AF65-F5344CB8AC3E}">
        <p14:creationId xmlns:p14="http://schemas.microsoft.com/office/powerpoint/2010/main" val="204486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C196BE5-F110-4581-A1ED-EA0414B74F8E}"/>
              </a:ext>
            </a:extLst>
          </p:cNvPr>
          <p:cNvGraphicFramePr/>
          <p:nvPr>
            <p:extLst>
              <p:ext uri="{D42A27DB-BD31-4B8C-83A1-F6EECF244321}">
                <p14:modId xmlns:p14="http://schemas.microsoft.com/office/powerpoint/2010/main" val="3644601023"/>
              </p:ext>
            </p:extLst>
          </p:nvPr>
        </p:nvGraphicFramePr>
        <p:xfrm>
          <a:off x="771277" y="1264256"/>
          <a:ext cx="10830456" cy="5295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6050B93C-903A-4693-8827-857A1514E45D}"/>
              </a:ext>
            </a:extLst>
          </p:cNvPr>
          <p:cNvSpPr>
            <a:spLocks noGrp="1"/>
          </p:cNvSpPr>
          <p:nvPr>
            <p:ph type="title"/>
          </p:nvPr>
        </p:nvSpPr>
        <p:spPr>
          <a:xfrm>
            <a:off x="771277" y="86829"/>
            <a:ext cx="10515600" cy="1325563"/>
          </a:xfrm>
        </p:spPr>
        <p:txBody>
          <a:bodyPr/>
          <a:lstStyle/>
          <a:p>
            <a:r>
              <a:rPr lang="en-US"/>
              <a:t>RISET </a:t>
            </a:r>
          </a:p>
        </p:txBody>
      </p:sp>
    </p:spTree>
    <p:extLst>
      <p:ext uri="{BB962C8B-B14F-4D97-AF65-F5344CB8AC3E}">
        <p14:creationId xmlns:p14="http://schemas.microsoft.com/office/powerpoint/2010/main" val="26412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AE719AC-83D4-41E2-880B-9BCE6D7FA7E0}"/>
              </a:ext>
            </a:extLst>
          </p:cNvPr>
          <p:cNvGraphicFramePr/>
          <p:nvPr>
            <p:extLst>
              <p:ext uri="{D42A27DB-BD31-4B8C-83A1-F6EECF244321}">
                <p14:modId xmlns:p14="http://schemas.microsoft.com/office/powerpoint/2010/main" val="3635913321"/>
              </p:ext>
            </p:extLst>
          </p:nvPr>
        </p:nvGraphicFramePr>
        <p:xfrm>
          <a:off x="640521" y="345954"/>
          <a:ext cx="4798171" cy="3892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92C0BA7-569B-4E29-A738-7F806EE09080}"/>
              </a:ext>
            </a:extLst>
          </p:cNvPr>
          <p:cNvSpPr txBox="1"/>
          <p:nvPr/>
        </p:nvSpPr>
        <p:spPr>
          <a:xfrm>
            <a:off x="5764695" y="3429000"/>
            <a:ext cx="5667514" cy="2860358"/>
          </a:xfrm>
          <a:prstGeom prst="flowChartAlternateProcess">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b="1"/>
              <a:t>PPIM (2016) : Guru Pendidikan Agama Islam (PAI)</a:t>
            </a:r>
          </a:p>
          <a:p>
            <a:endParaRPr lang="en-US"/>
          </a:p>
          <a:p>
            <a:r>
              <a:rPr lang="en-US"/>
              <a:t> 81% guru PAI tidak setuju untuk memberikan izin pendirian rumah ibadah Agama lain di wilayahnya. </a:t>
            </a:r>
          </a:p>
          <a:p>
            <a:r>
              <a:rPr lang="en-US"/>
              <a:t>74% mereka menolak memberikan ucapan selamat hari raya kepada penganut agama lain. </a:t>
            </a:r>
          </a:p>
          <a:p>
            <a:r>
              <a:rPr lang="en-US"/>
              <a:t>80% tidak bersedia jika diminta menampung penganut Syiah dan Ahmadiyah yang diusir dari kampung halamannya. </a:t>
            </a:r>
          </a:p>
        </p:txBody>
      </p:sp>
    </p:spTree>
    <p:extLst>
      <p:ext uri="{BB962C8B-B14F-4D97-AF65-F5344CB8AC3E}">
        <p14:creationId xmlns:p14="http://schemas.microsoft.com/office/powerpoint/2010/main" val="354052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C21DAE-7987-48B0-A56A-08AFAEFEF801}"/>
              </a:ext>
            </a:extLst>
          </p:cNvPr>
          <p:cNvSpPr txBox="1"/>
          <p:nvPr/>
        </p:nvSpPr>
        <p:spPr>
          <a:xfrm>
            <a:off x="1439186" y="1254328"/>
            <a:ext cx="8977022" cy="3416320"/>
          </a:xfrm>
          <a:prstGeom prst="rect">
            <a:avLst/>
          </a:prstGeom>
          <a:noFill/>
        </p:spPr>
        <p:txBody>
          <a:bodyPr wrap="square">
            <a:spAutoFit/>
          </a:bodyPr>
          <a:lstStyle/>
          <a:p>
            <a:r>
              <a:rPr lang="en-US" b="1"/>
              <a:t>PPIM (2018) : Pelita yang Meredup</a:t>
            </a:r>
          </a:p>
          <a:p>
            <a:endParaRPr lang="en-US" b="1"/>
          </a:p>
          <a:p>
            <a:pPr marL="285750" indent="-285750">
              <a:buFont typeface="Arial" panose="020B0604020202020204" pitchFamily="34" charset="0"/>
              <a:buChar char="•"/>
            </a:pPr>
            <a:r>
              <a:rPr lang="en-US"/>
              <a:t>2237 Guru Muslim (TK/RA, SD/MI, SMP/MTs, SMA/MA) </a:t>
            </a:r>
          </a:p>
          <a:p>
            <a:pPr marL="285750" indent="-285750">
              <a:buFont typeface="Arial" panose="020B0604020202020204" pitchFamily="34" charset="0"/>
              <a:buChar char="•"/>
            </a:pPr>
            <a:r>
              <a:rPr lang="en-US"/>
              <a:t>21% tidak setuju bahwa tetangga yang berbeda agama boleh mengadakan acara keagamaan (misal: Kebaktian pada pemeluk Kristen, atau Mesodan bagi pemeluk Hindu) di kediaman mereka</a:t>
            </a:r>
          </a:p>
          <a:p>
            <a:pPr marL="285750" indent="-285750">
              <a:buFont typeface="Arial" panose="020B0604020202020204" pitchFamily="34" charset="0"/>
              <a:buChar char="•"/>
            </a:pPr>
            <a:r>
              <a:rPr lang="en-US"/>
              <a:t>56% tidak setuju bahwa Non-Muslim boleh mendirikan sekolah berbasis agama di sekitar mereka</a:t>
            </a:r>
          </a:p>
          <a:p>
            <a:pPr marL="285750" indent="-285750">
              <a:buFont typeface="Arial" panose="020B0604020202020204" pitchFamily="34" charset="0"/>
              <a:buChar char="•"/>
            </a:pPr>
            <a:r>
              <a:rPr lang="en-US"/>
              <a:t>29% berkeinginan untuk menandatangani petisi menolak kepala dinas pendidikan yang berbeda agama</a:t>
            </a:r>
          </a:p>
          <a:p>
            <a:pPr marL="285750" indent="-285750">
              <a:buFont typeface="Arial" panose="020B0604020202020204" pitchFamily="34" charset="0"/>
              <a:buChar char="•"/>
            </a:pPr>
            <a:r>
              <a:rPr lang="en-US"/>
              <a:t>tingkat intoleransi guru perempuan lebih tinggi daripada guru laki-laki</a:t>
            </a:r>
          </a:p>
          <a:p>
            <a:pPr marL="285750" indent="-285750">
              <a:buFont typeface="Arial" panose="020B0604020202020204" pitchFamily="34" charset="0"/>
              <a:buChar char="•"/>
            </a:pPr>
            <a:r>
              <a:rPr lang="en-US"/>
              <a:t>tingkat intoleransi guru madrasah lebih tinggi daripada guru sekolah</a:t>
            </a:r>
          </a:p>
        </p:txBody>
      </p:sp>
    </p:spTree>
    <p:extLst>
      <p:ext uri="{BB962C8B-B14F-4D97-AF65-F5344CB8AC3E}">
        <p14:creationId xmlns:p14="http://schemas.microsoft.com/office/powerpoint/2010/main" val="79158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14750"/>
          </a:xfrm>
        </p:spPr>
        <p:txBody>
          <a:bodyPr>
            <a:noAutofit/>
          </a:bodyPr>
          <a:lstStyle/>
          <a:p>
            <a:r>
              <a:rPr lang="en-US" sz="3200">
                <a:latin typeface="+mn-lt"/>
              </a:rPr>
              <a:t>Survey Khotbah Masjid Kementerian, BUMN dan Lembaga</a:t>
            </a:r>
            <a:br>
              <a:rPr lang="en-US" sz="3200">
                <a:latin typeface="+mn-lt"/>
              </a:rPr>
            </a:br>
            <a:r>
              <a:rPr lang="en-US" sz="3200">
                <a:latin typeface="+mn-lt"/>
              </a:rPr>
              <a:t>P3M, 2017</a:t>
            </a:r>
            <a:endParaRPr lang="en-US" sz="3200" dirty="0">
              <a:latin typeface="+mn-lt"/>
            </a:endParaRPr>
          </a:p>
        </p:txBody>
      </p:sp>
      <p:sp>
        <p:nvSpPr>
          <p:cNvPr id="3" name="Content Placeholder 2"/>
          <p:cNvSpPr>
            <a:spLocks noGrp="1"/>
          </p:cNvSpPr>
          <p:nvPr>
            <p:ph idx="1"/>
          </p:nvPr>
        </p:nvSpPr>
        <p:spPr>
          <a:xfrm>
            <a:off x="1574357" y="2223623"/>
            <a:ext cx="9922565" cy="3712059"/>
          </a:xfrm>
        </p:spPr>
        <p:txBody>
          <a:bodyPr>
            <a:normAutofit/>
          </a:bodyPr>
          <a:lstStyle/>
          <a:p>
            <a:r>
              <a:rPr lang="en-US" dirty="0"/>
              <a:t>Dari 100 Masjid yang </a:t>
            </a:r>
            <a:r>
              <a:rPr lang="en-US" dirty="0" err="1"/>
              <a:t>disurvey</a:t>
            </a:r>
            <a:r>
              <a:rPr lang="en-US" dirty="0"/>
              <a:t>, 41 masjid </a:t>
            </a:r>
            <a:r>
              <a:rPr lang="en-US" dirty="0" err="1"/>
              <a:t>tergolong</a:t>
            </a:r>
            <a:r>
              <a:rPr lang="en-US" dirty="0"/>
              <a:t> </a:t>
            </a:r>
            <a:r>
              <a:rPr lang="en-US" dirty="0" err="1"/>
              <a:t>radikal</a:t>
            </a:r>
            <a:r>
              <a:rPr lang="en-US" dirty="0"/>
              <a:t>.</a:t>
            </a:r>
          </a:p>
          <a:p>
            <a:r>
              <a:rPr lang="en-US" dirty="0"/>
              <a:t>Dari 41 masjid, 7 masjid </a:t>
            </a:r>
            <a:r>
              <a:rPr lang="en-US" dirty="0" err="1"/>
              <a:t>kategori</a:t>
            </a:r>
            <a:r>
              <a:rPr lang="en-US" dirty="0"/>
              <a:t> </a:t>
            </a:r>
            <a:r>
              <a:rPr lang="en-US" dirty="0" err="1"/>
              <a:t>Rendah</a:t>
            </a:r>
            <a:r>
              <a:rPr lang="en-US" dirty="0"/>
              <a:t>; 17  masjid </a:t>
            </a:r>
            <a:r>
              <a:rPr lang="en-US" dirty="0" err="1"/>
              <a:t>kategori</a:t>
            </a:r>
            <a:r>
              <a:rPr lang="en-US" dirty="0"/>
              <a:t> </a:t>
            </a:r>
            <a:r>
              <a:rPr lang="en-US" dirty="0" err="1"/>
              <a:t>Sedang</a:t>
            </a:r>
            <a:r>
              <a:rPr lang="en-US" dirty="0"/>
              <a:t>; </a:t>
            </a:r>
            <a:r>
              <a:rPr lang="en-US" dirty="0" err="1"/>
              <a:t>dan</a:t>
            </a:r>
            <a:r>
              <a:rPr lang="en-US" dirty="0"/>
              <a:t> 17  masjid </a:t>
            </a:r>
            <a:r>
              <a:rPr lang="en-US" dirty="0" err="1"/>
              <a:t>kategori</a:t>
            </a:r>
            <a:r>
              <a:rPr lang="en-US" dirty="0"/>
              <a:t> </a:t>
            </a:r>
            <a:r>
              <a:rPr lang="en-US" dirty="0" err="1"/>
              <a:t>Tinggi</a:t>
            </a:r>
            <a:r>
              <a:rPr lang="en-US" dirty="0"/>
              <a:t>.</a:t>
            </a:r>
          </a:p>
          <a:p>
            <a:r>
              <a:rPr lang="en-US" dirty="0" err="1"/>
              <a:t>Kategori</a:t>
            </a:r>
            <a:r>
              <a:rPr lang="en-US" dirty="0"/>
              <a:t> </a:t>
            </a:r>
            <a:r>
              <a:rPr lang="en-US" dirty="0" err="1"/>
              <a:t>Rendah</a:t>
            </a:r>
            <a:r>
              <a:rPr lang="en-US" dirty="0"/>
              <a:t>: </a:t>
            </a:r>
            <a:r>
              <a:rPr lang="en-US" dirty="0" err="1"/>
              <a:t>Memaklumi</a:t>
            </a:r>
            <a:r>
              <a:rPr lang="en-US" dirty="0"/>
              <a:t> </a:t>
            </a:r>
            <a:r>
              <a:rPr lang="en-US" dirty="0" err="1"/>
              <a:t>radikalisme</a:t>
            </a:r>
            <a:r>
              <a:rPr lang="en-US" dirty="0"/>
              <a:t>/</a:t>
            </a:r>
            <a:r>
              <a:rPr lang="en-US" dirty="0" err="1"/>
              <a:t>intoleransi</a:t>
            </a:r>
            <a:endParaRPr lang="en-US" dirty="0"/>
          </a:p>
          <a:p>
            <a:r>
              <a:rPr lang="en-US" dirty="0" err="1"/>
              <a:t>Kategori</a:t>
            </a:r>
            <a:r>
              <a:rPr lang="en-US" dirty="0"/>
              <a:t> </a:t>
            </a:r>
            <a:r>
              <a:rPr lang="en-US" dirty="0" err="1"/>
              <a:t>Sedang</a:t>
            </a:r>
            <a:r>
              <a:rPr lang="en-US" dirty="0"/>
              <a:t>: </a:t>
            </a:r>
            <a:r>
              <a:rPr lang="en-US" dirty="0" err="1"/>
              <a:t>Setuju</a:t>
            </a:r>
            <a:r>
              <a:rPr lang="en-US" dirty="0"/>
              <a:t> </a:t>
            </a:r>
            <a:r>
              <a:rPr lang="en-US" dirty="0" err="1"/>
              <a:t>terhadap</a:t>
            </a:r>
            <a:r>
              <a:rPr lang="en-US" dirty="0"/>
              <a:t> </a:t>
            </a:r>
            <a:r>
              <a:rPr lang="en-US" dirty="0" err="1"/>
              <a:t>tindakan</a:t>
            </a:r>
            <a:r>
              <a:rPr lang="en-US" dirty="0"/>
              <a:t> </a:t>
            </a:r>
            <a:r>
              <a:rPr lang="en-US" dirty="0" err="1"/>
              <a:t>Radikal</a:t>
            </a:r>
            <a:r>
              <a:rPr lang="en-US" dirty="0"/>
              <a:t> </a:t>
            </a:r>
            <a:r>
              <a:rPr lang="en-US" dirty="0" err="1"/>
              <a:t>dan</a:t>
            </a:r>
            <a:r>
              <a:rPr lang="en-US" dirty="0"/>
              <a:t> </a:t>
            </a:r>
            <a:r>
              <a:rPr lang="en-US" dirty="0" err="1"/>
              <a:t>intoleran</a:t>
            </a:r>
            <a:endParaRPr lang="en-US" dirty="0"/>
          </a:p>
          <a:p>
            <a:r>
              <a:rPr lang="en-US" dirty="0" err="1"/>
              <a:t>Katogori</a:t>
            </a:r>
            <a:r>
              <a:rPr lang="en-US" dirty="0"/>
              <a:t> </a:t>
            </a:r>
            <a:r>
              <a:rPr lang="en-US" dirty="0" err="1"/>
              <a:t>Tinggi</a:t>
            </a:r>
            <a:r>
              <a:rPr lang="en-US" dirty="0"/>
              <a:t>: </a:t>
            </a:r>
            <a:r>
              <a:rPr lang="en-US" dirty="0" err="1"/>
              <a:t>Memprovokasi</a:t>
            </a:r>
            <a:r>
              <a:rPr lang="en-US" dirty="0"/>
              <a:t> </a:t>
            </a:r>
            <a:r>
              <a:rPr lang="en-US" dirty="0" err="1"/>
              <a:t>umat</a:t>
            </a:r>
            <a:r>
              <a:rPr lang="en-US" dirty="0"/>
              <a:t> </a:t>
            </a:r>
            <a:r>
              <a:rPr lang="en-US" dirty="0" err="1"/>
              <a:t>untuk</a:t>
            </a:r>
            <a:r>
              <a:rPr lang="en-US" dirty="0"/>
              <a:t> </a:t>
            </a:r>
            <a:r>
              <a:rPr lang="en-US" dirty="0" err="1"/>
              <a:t>bersikap</a:t>
            </a:r>
            <a:r>
              <a:rPr lang="en-US" dirty="0"/>
              <a:t> </a:t>
            </a:r>
            <a:r>
              <a:rPr lang="en-US" dirty="0" err="1"/>
              <a:t>radikal</a:t>
            </a:r>
            <a:r>
              <a:rPr lang="en-US" dirty="0"/>
              <a:t>/</a:t>
            </a:r>
            <a:r>
              <a:rPr lang="en-US" dirty="0" err="1"/>
              <a:t>intoleran</a:t>
            </a:r>
            <a:endParaRPr lang="en-US" dirty="0"/>
          </a:p>
          <a:p>
            <a:endParaRPr lang="en-US" dirty="0"/>
          </a:p>
          <a:p>
            <a:endParaRPr lang="en-US" dirty="0"/>
          </a:p>
        </p:txBody>
      </p:sp>
    </p:spTree>
    <p:extLst>
      <p:ext uri="{BB962C8B-B14F-4D97-AF65-F5344CB8AC3E}">
        <p14:creationId xmlns:p14="http://schemas.microsoft.com/office/powerpoint/2010/main" val="251880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now, sitting, covered, person&#10;&#10;Description automatically generated">
            <a:extLst>
              <a:ext uri="{FF2B5EF4-FFF2-40B4-BE49-F238E27FC236}">
                <a16:creationId xmlns:a16="http://schemas.microsoft.com/office/drawing/2014/main" id="{E1005050-E978-41BF-B07C-9E9BD26BCF5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3"/>
          <p:cNvSpPr>
            <a:spLocks noGrp="1"/>
          </p:cNvSpPr>
          <p:nvPr>
            <p:ph type="title"/>
          </p:nvPr>
        </p:nvSpPr>
        <p:spPr>
          <a:xfrm>
            <a:off x="423564" y="-60144"/>
            <a:ext cx="11155291" cy="846930"/>
          </a:xfrm>
        </p:spPr>
        <p:txBody>
          <a:bodyPr vert="horz" lIns="68580" tIns="34290" rIns="68580" bIns="34290" rtlCol="0" anchor="ctr">
            <a:noAutofit/>
          </a:bodyPr>
          <a:lstStyle/>
          <a:p>
            <a:pPr algn="ctr"/>
            <a:r>
              <a:rPr lang="en-US" sz="2800">
                <a:ln w="12700">
                  <a:solidFill>
                    <a:schemeClr val="tx2">
                      <a:lumMod val="50000"/>
                    </a:schemeClr>
                  </a:solidFill>
                </a:ln>
                <a:solidFill>
                  <a:schemeClr val="accent2">
                    <a:lumMod val="50000"/>
                  </a:schemeClr>
                </a:solidFill>
                <a:latin typeface="+mn-lt"/>
                <a:ea typeface="Adobe Gothic Std B" panose="020B0800000000000000" pitchFamily="34" charset="-128"/>
                <a:cs typeface="Aharoni" panose="02010803020104030203" pitchFamily="2" charset="-79"/>
              </a:rPr>
              <a:t>NARASI EKSKLUSIVISME &amp; EKSTREMISME BERAGAMA GLOBAL</a:t>
            </a:r>
          </a:p>
        </p:txBody>
      </p:sp>
      <p:pic>
        <p:nvPicPr>
          <p:cNvPr id="7" name="Picture 6" descr="A group of people around each other&#10;&#10;Description generated with high confidence">
            <a:extLst>
              <a:ext uri="{FF2B5EF4-FFF2-40B4-BE49-F238E27FC236}">
                <a16:creationId xmlns:a16="http://schemas.microsoft.com/office/drawing/2014/main" id="{D4DAED4F-557A-42C9-9CFA-E3CA7A8CDED6}"/>
              </a:ext>
            </a:extLst>
          </p:cNvPr>
          <p:cNvPicPr>
            <a:picLocks/>
          </p:cNvPicPr>
          <p:nvPr/>
        </p:nvPicPr>
        <p:blipFill>
          <a:blip r:embed="rId3"/>
          <a:stretch>
            <a:fillRect/>
          </a:stretch>
        </p:blipFill>
        <p:spPr>
          <a:xfrm rot="-360000">
            <a:off x="107996" y="862416"/>
            <a:ext cx="3913436" cy="2830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A group of people holding a sign&#10;&#10;Description generated with very high confidence">
            <a:extLst>
              <a:ext uri="{FF2B5EF4-FFF2-40B4-BE49-F238E27FC236}">
                <a16:creationId xmlns:a16="http://schemas.microsoft.com/office/drawing/2014/main" id="{1FF8714A-F561-4BA9-AAC8-DFBAF52606FB}"/>
              </a:ext>
            </a:extLst>
          </p:cNvPr>
          <p:cNvPicPr>
            <a:picLocks noChangeAspect="1"/>
          </p:cNvPicPr>
          <p:nvPr/>
        </p:nvPicPr>
        <p:blipFill>
          <a:blip r:embed="rId4"/>
          <a:stretch>
            <a:fillRect/>
          </a:stretch>
        </p:blipFill>
        <p:spPr>
          <a:xfrm rot="-120000">
            <a:off x="2733488" y="3292743"/>
            <a:ext cx="4308407" cy="2521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person holding a sign&#10;&#10;Description automatically generated">
            <a:extLst>
              <a:ext uri="{FF2B5EF4-FFF2-40B4-BE49-F238E27FC236}">
                <a16:creationId xmlns:a16="http://schemas.microsoft.com/office/drawing/2014/main" id="{79734901-C628-4AA1-91C4-592C7A386D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00000">
            <a:off x="3982112" y="921250"/>
            <a:ext cx="3708742" cy="2468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screenshot of a city&#10;&#10;Description generated with high confidence">
            <a:extLst>
              <a:ext uri="{FF2B5EF4-FFF2-40B4-BE49-F238E27FC236}">
                <a16:creationId xmlns:a16="http://schemas.microsoft.com/office/drawing/2014/main" id="{F7D7BF2F-5800-4759-9037-F168DA7B1A65}"/>
              </a:ext>
            </a:extLst>
          </p:cNvPr>
          <p:cNvPicPr>
            <a:picLocks noChangeAspect="1"/>
          </p:cNvPicPr>
          <p:nvPr/>
        </p:nvPicPr>
        <p:blipFill rotWithShape="1">
          <a:blip r:embed="rId6"/>
          <a:srcRect l="15785" t="39154" r="30035" b="11428"/>
          <a:stretch/>
        </p:blipFill>
        <p:spPr>
          <a:xfrm rot="-120000">
            <a:off x="7625107" y="719031"/>
            <a:ext cx="4026371" cy="2448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picture containing text, newspaper&#10;&#10;Description generated with very high confidence">
            <a:extLst>
              <a:ext uri="{FF2B5EF4-FFF2-40B4-BE49-F238E27FC236}">
                <a16:creationId xmlns:a16="http://schemas.microsoft.com/office/drawing/2014/main" id="{4C79959D-B4EE-4155-8BA1-ABC526A47963}"/>
              </a:ext>
            </a:extLst>
          </p:cNvPr>
          <p:cNvPicPr>
            <a:picLocks noChangeAspect="1"/>
          </p:cNvPicPr>
          <p:nvPr/>
        </p:nvPicPr>
        <p:blipFill>
          <a:blip r:embed="rId7"/>
          <a:stretch>
            <a:fillRect/>
          </a:stretch>
        </p:blipFill>
        <p:spPr>
          <a:xfrm rot="240000">
            <a:off x="7548729" y="3184105"/>
            <a:ext cx="4169287" cy="3266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A picture containing website&#10;&#10;Description automatically generated">
            <a:extLst>
              <a:ext uri="{FF2B5EF4-FFF2-40B4-BE49-F238E27FC236}">
                <a16:creationId xmlns:a16="http://schemas.microsoft.com/office/drawing/2014/main" id="{096E2251-89B8-407B-9C56-5357E924638C}"/>
              </a:ext>
            </a:extLst>
          </p:cNvPr>
          <p:cNvPicPr>
            <a:picLocks noChangeAspect="1"/>
          </p:cNvPicPr>
          <p:nvPr/>
        </p:nvPicPr>
        <p:blipFill rotWithShape="1">
          <a:blip r:embed="rId8">
            <a:extLst>
              <a:ext uri="{28A0092B-C50C-407E-A947-70E740481C1C}">
                <a14:useLocalDpi xmlns:a14="http://schemas.microsoft.com/office/drawing/2010/main" val="0"/>
              </a:ext>
            </a:extLst>
          </a:blip>
          <a:srcRect b="61766"/>
          <a:stretch/>
        </p:blipFill>
        <p:spPr>
          <a:xfrm>
            <a:off x="6096000" y="5787315"/>
            <a:ext cx="5730866" cy="960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group of people posing for the camera&#10;&#10;Description automatically generated">
            <a:extLst>
              <a:ext uri="{FF2B5EF4-FFF2-40B4-BE49-F238E27FC236}">
                <a16:creationId xmlns:a16="http://schemas.microsoft.com/office/drawing/2014/main" id="{81C6D1EC-1596-479F-9C93-76514FBBFDB3}"/>
              </a:ext>
            </a:extLst>
          </p:cNvPr>
          <p:cNvPicPr>
            <a:picLocks noChangeAspect="1"/>
          </p:cNvPicPr>
          <p:nvPr/>
        </p:nvPicPr>
        <p:blipFill rotWithShape="1">
          <a:blip r:embed="rId9">
            <a:extLst>
              <a:ext uri="{28A0092B-C50C-407E-A947-70E740481C1C}">
                <a14:useLocalDpi xmlns:a14="http://schemas.microsoft.com/office/drawing/2010/main" val="0"/>
              </a:ext>
            </a:extLst>
          </a:blip>
          <a:srcRect l="4191" t="3787"/>
          <a:stretch/>
        </p:blipFill>
        <p:spPr>
          <a:xfrm>
            <a:off x="127760" y="3949973"/>
            <a:ext cx="3987639" cy="2782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60523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338437590"/>
              </p:ext>
            </p:extLst>
          </p:nvPr>
        </p:nvGraphicFramePr>
        <p:xfrm>
          <a:off x="1585913" y="847725"/>
          <a:ext cx="10606087" cy="5622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idx="4294967295"/>
          </p:nvPr>
        </p:nvSpPr>
        <p:spPr>
          <a:xfrm>
            <a:off x="0" y="314325"/>
            <a:ext cx="12192000" cy="1206500"/>
          </a:xfrm>
        </p:spPr>
        <p:txBody>
          <a:bodyPr>
            <a:normAutofit fontScale="90000"/>
          </a:bodyPr>
          <a:lstStyle/>
          <a:p>
            <a:pPr algn="ctr">
              <a:spcBef>
                <a:spcPts val="900"/>
              </a:spcBef>
            </a:pPr>
            <a:r>
              <a:rPr lang="en-GB" sz="2800" b="1">
                <a:latin typeface="Adobe Gothic Std B" panose="020B0800000000000000" pitchFamily="34" charset="-128"/>
                <a:ea typeface="Adobe Gothic Std B" panose="020B0800000000000000" pitchFamily="34" charset="-128"/>
              </a:rPr>
              <a:t>Pembentukan Nilai: </a:t>
            </a:r>
            <a:br>
              <a:rPr lang="en-GB" sz="2800" b="1">
                <a:latin typeface="Adobe Gothic Std B" panose="020B0800000000000000" pitchFamily="34" charset="-128"/>
                <a:ea typeface="Adobe Gothic Std B" panose="020B0800000000000000" pitchFamily="34" charset="-128"/>
              </a:rPr>
            </a:br>
            <a:r>
              <a:rPr lang="en-GB" sz="2800" b="1">
                <a:latin typeface="Adobe Gothic Std B" panose="020B0800000000000000" pitchFamily="34" charset="-128"/>
                <a:ea typeface="Adobe Gothic Std B" panose="020B0800000000000000" pitchFamily="34" charset="-128"/>
              </a:rPr>
              <a:t>dari exclusivity berujung pada </a:t>
            </a:r>
            <a:br>
              <a:rPr lang="en-GB" sz="2800" b="1">
                <a:latin typeface="Adobe Gothic Std B" panose="020B0800000000000000" pitchFamily="34" charset="-128"/>
                <a:ea typeface="Adobe Gothic Std B" panose="020B0800000000000000" pitchFamily="34" charset="-128"/>
              </a:rPr>
            </a:br>
            <a:r>
              <a:rPr lang="en-GB" sz="2800" b="1">
                <a:latin typeface="Adobe Gothic Std B" panose="020B0800000000000000" pitchFamily="34" charset="-128"/>
                <a:ea typeface="Adobe Gothic Std B" panose="020B0800000000000000" pitchFamily="34" charset="-128"/>
              </a:rPr>
              <a:t>violent extremism  </a:t>
            </a:r>
            <a:endParaRPr lang="en-GB" sz="2800" b="1" dirty="0">
              <a:latin typeface="Adobe Gothic Std B" panose="020B0800000000000000" pitchFamily="34" charset="-128"/>
              <a:ea typeface="Adobe Gothic Std B" panose="020B0800000000000000" pitchFamily="34" charset="-128"/>
            </a:endParaRPr>
          </a:p>
        </p:txBody>
      </p:sp>
      <p:sp>
        <p:nvSpPr>
          <p:cNvPr id="7" name="Rectangle 6"/>
          <p:cNvSpPr/>
          <p:nvPr/>
        </p:nvSpPr>
        <p:spPr>
          <a:xfrm>
            <a:off x="5175315" y="5046456"/>
            <a:ext cx="6369377"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4F81BD"/>
                </a:solidFill>
                <a:effectLst/>
                <a:uLnTx/>
                <a:uFillTx/>
                <a:latin typeface="Calibri"/>
                <a:ea typeface="+mn-ea"/>
                <a:cs typeface="+mn-cs"/>
              </a:rPr>
              <a:t>diadaptasi dari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solidFill>
                <a:effectLst/>
                <a:uLnTx/>
                <a:uFillTx/>
                <a:latin typeface="American Purpose"/>
                <a:ea typeface="Adobe Gothic Std B" panose="020B0800000000000000" pitchFamily="34" charset="-128"/>
                <a:cs typeface="+mn-cs"/>
              </a:rPr>
              <a:t>The Amplification Spiral</a:t>
            </a:r>
            <a:endParaRPr kumimoji="0" lang="en-US" sz="1400" b="0" i="0" u="none" strike="noStrike" kern="1200" cap="none" spc="0" normalizeH="0" baseline="0" noProof="0">
              <a:ln>
                <a:noFill/>
              </a:ln>
              <a:solidFill>
                <a:srgbClr val="4F81BD"/>
              </a:solidFill>
              <a:effectLst/>
              <a:uLnTx/>
              <a:uFillTx/>
              <a:latin typeface="American Purpose"/>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F81BD"/>
                </a:solidFill>
                <a:effectLst/>
                <a:uLnTx/>
                <a:uFillTx/>
                <a:latin typeface="Calibri"/>
                <a:ea typeface="+mn-ea"/>
                <a:cs typeface="+mn-cs"/>
              </a:rPr>
              <a:t>on Why Religions &amp; Ideologies Are Particularly Susceptible to Promoting Conflict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F81BD"/>
                </a:solidFill>
                <a:effectLst/>
                <a:uLnTx/>
                <a:uFillTx/>
                <a:latin typeface="Calibri"/>
                <a:ea typeface="+mn-ea"/>
                <a:cs typeface="+mn-cs"/>
              </a:rPr>
              <a:t>Lynn Davis - Patrice Brodeur</a:t>
            </a:r>
            <a:endParaRPr kumimoji="0" lang="en-US" sz="1400" b="0" i="0" u="none" strike="noStrike" kern="1200" cap="none" spc="0" normalizeH="0" baseline="0" noProof="0" dirty="0">
              <a:ln>
                <a:noFill/>
              </a:ln>
              <a:solidFill>
                <a:srgbClr val="4F81BD"/>
              </a:solidFill>
              <a:effectLst/>
              <a:uLnTx/>
              <a:uFillTx/>
              <a:latin typeface="Calibri"/>
              <a:ea typeface="+mn-ea"/>
              <a:cs typeface="+mn-cs"/>
            </a:endParaRPr>
          </a:p>
        </p:txBody>
      </p:sp>
      <p:sp>
        <p:nvSpPr>
          <p:cNvPr id="3" name="TextBox 2">
            <a:extLst>
              <a:ext uri="{FF2B5EF4-FFF2-40B4-BE49-F238E27FC236}">
                <a16:creationId xmlns:a16="http://schemas.microsoft.com/office/drawing/2014/main" id="{2AF79B6D-D9E0-4D41-9A52-3993ED7E7AFB}"/>
              </a:ext>
            </a:extLst>
          </p:cNvPr>
          <p:cNvSpPr txBox="1"/>
          <p:nvPr/>
        </p:nvSpPr>
        <p:spPr>
          <a:xfrm>
            <a:off x="848411" y="3013015"/>
            <a:ext cx="214041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a:ln w="0">
                  <a:solidFill>
                    <a:srgbClr val="FF0000"/>
                  </a:solidFill>
                </a:ln>
                <a:solidFill>
                  <a:srgbClr val="FF0000"/>
                </a:solidFill>
                <a:effectLst>
                  <a:innerShdw blurRad="63500" dist="50800" dir="13500000">
                    <a:srgbClr val="000000">
                      <a:alpha val="50000"/>
                    </a:srgbClr>
                  </a:innerShdw>
                </a:effectLst>
                <a:uLnTx/>
                <a:uFillTx/>
                <a:latin typeface="Tw Cen MT"/>
                <a:ea typeface="+mn-ea"/>
                <a:cs typeface="+mn-cs"/>
              </a:rPr>
              <a:t>MODERASI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a:ln w="0">
                  <a:solidFill>
                    <a:srgbClr val="FF0000"/>
                  </a:solidFill>
                </a:ln>
                <a:solidFill>
                  <a:srgbClr val="FF0000"/>
                </a:solidFill>
                <a:effectLst>
                  <a:innerShdw blurRad="63500" dist="50800" dir="13500000">
                    <a:srgbClr val="000000">
                      <a:alpha val="50000"/>
                    </a:srgbClr>
                  </a:innerShdw>
                </a:effectLst>
                <a:uLnTx/>
                <a:uFillTx/>
                <a:latin typeface="Tw Cen MT"/>
                <a:ea typeface="+mn-ea"/>
                <a:cs typeface="+mn-cs"/>
              </a:rPr>
              <a:t>BERAGAMA</a:t>
            </a:r>
          </a:p>
        </p:txBody>
      </p:sp>
      <p:pic>
        <p:nvPicPr>
          <p:cNvPr id="5" name="Graphic 4" descr="Back outline">
            <a:extLst>
              <a:ext uri="{FF2B5EF4-FFF2-40B4-BE49-F238E27FC236}">
                <a16:creationId xmlns:a16="http://schemas.microsoft.com/office/drawing/2014/main" id="{C2FA370A-0AA8-45EC-A5F3-C4CF1C76A9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2524804" y="3498796"/>
            <a:ext cx="1154990" cy="1014427"/>
          </a:xfrm>
          <a:prstGeom prst="rect">
            <a:avLst/>
          </a:prstGeom>
        </p:spPr>
      </p:pic>
    </p:spTree>
    <p:extLst>
      <p:ext uri="{BB962C8B-B14F-4D97-AF65-F5344CB8AC3E}">
        <p14:creationId xmlns:p14="http://schemas.microsoft.com/office/powerpoint/2010/main" val="4251124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719D4D-C101-4EB5-A4FA-7E1B068E9649}"/>
              </a:ext>
            </a:extLst>
          </p:cNvPr>
          <p:cNvSpPr>
            <a:spLocks noGrp="1"/>
          </p:cNvSpPr>
          <p:nvPr>
            <p:ph type="title"/>
          </p:nvPr>
        </p:nvSpPr>
        <p:spPr>
          <a:xfrm>
            <a:off x="704850" y="5208104"/>
            <a:ext cx="10836910" cy="1456211"/>
          </a:xfrm>
        </p:spPr>
        <p:txBody>
          <a:bodyPr vert="horz" lIns="91440" tIns="45720" rIns="91440" bIns="45720" rtlCol="0" anchor="ctr">
            <a:normAutofit fontScale="90000"/>
          </a:bodyPr>
          <a:lstStyle/>
          <a:p>
            <a:pPr algn="ctr"/>
            <a:r>
              <a:rPr lang="en-US" cap="all">
                <a:solidFill>
                  <a:schemeClr val="accent1">
                    <a:lumMod val="50000"/>
                  </a:schemeClr>
                </a:solidFill>
                <a:latin typeface="Aharoni" panose="02010803020104030203" pitchFamily="2" charset="-79"/>
                <a:cs typeface="Aharoni" panose="02010803020104030203" pitchFamily="2" charset="-79"/>
              </a:rPr>
              <a:t>DUA ARUS PARADIGMA </a:t>
            </a:r>
            <a:br>
              <a:rPr lang="en-US" cap="all">
                <a:solidFill>
                  <a:schemeClr val="accent1">
                    <a:lumMod val="50000"/>
                  </a:schemeClr>
                </a:solidFill>
                <a:latin typeface="Aharoni" panose="02010803020104030203" pitchFamily="2" charset="-79"/>
                <a:cs typeface="Aharoni" panose="02010803020104030203" pitchFamily="2" charset="-79"/>
              </a:rPr>
            </a:br>
            <a:r>
              <a:rPr lang="en-US" cap="all">
                <a:solidFill>
                  <a:schemeClr val="accent1">
                    <a:lumMod val="50000"/>
                  </a:schemeClr>
                </a:solidFill>
                <a:latin typeface="Aharoni" panose="02010803020104030203" pitchFamily="2" charset="-79"/>
                <a:cs typeface="Aharoni" panose="02010803020104030203" pitchFamily="2" charset="-79"/>
              </a:rPr>
              <a:t>PRAKTIK KEBERAGAMAN</a:t>
            </a:r>
            <a:br>
              <a:rPr lang="en-US" cap="all">
                <a:solidFill>
                  <a:schemeClr val="accent1">
                    <a:lumMod val="50000"/>
                  </a:schemeClr>
                </a:solidFill>
                <a:latin typeface="Aharoni" panose="02010803020104030203" pitchFamily="2" charset="-79"/>
                <a:cs typeface="Aharoni" panose="02010803020104030203" pitchFamily="2" charset="-79"/>
              </a:rPr>
            </a:br>
            <a:r>
              <a:rPr lang="en-US" sz="2400" cap="all">
                <a:solidFill>
                  <a:schemeClr val="accent1">
                    <a:lumMod val="50000"/>
                  </a:schemeClr>
                </a:solidFill>
                <a:latin typeface="+mn-lt"/>
                <a:cs typeface="Aharoni" panose="02010803020104030203" pitchFamily="2" charset="-79"/>
              </a:rPr>
              <a:t>(syafii anwar)</a:t>
            </a:r>
            <a:endParaRPr lang="en-US" cap="all">
              <a:solidFill>
                <a:schemeClr val="accent1">
                  <a:lumMod val="50000"/>
                </a:schemeClr>
              </a:solidFill>
              <a:latin typeface="+mn-lt"/>
              <a:cs typeface="Aharoni" panose="02010803020104030203" pitchFamily="2" charset="-79"/>
            </a:endParaRPr>
          </a:p>
        </p:txBody>
      </p:sp>
      <p:graphicFrame>
        <p:nvGraphicFramePr>
          <p:cNvPr id="3" name="Diagram 2">
            <a:extLst>
              <a:ext uri="{FF2B5EF4-FFF2-40B4-BE49-F238E27FC236}">
                <a16:creationId xmlns:a16="http://schemas.microsoft.com/office/drawing/2014/main" id="{E5115337-A790-4305-81CC-BC60A0F5F735}"/>
              </a:ext>
            </a:extLst>
          </p:cNvPr>
          <p:cNvGraphicFramePr/>
          <p:nvPr>
            <p:extLst>
              <p:ext uri="{D42A27DB-BD31-4B8C-83A1-F6EECF244321}">
                <p14:modId xmlns:p14="http://schemas.microsoft.com/office/powerpoint/2010/main" val="3840369245"/>
              </p:ext>
            </p:extLst>
          </p:nvPr>
        </p:nvGraphicFramePr>
        <p:xfrm>
          <a:off x="838200" y="508294"/>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8464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58BBFF-9AC5-417C-8EB2-F87F72795578}"/>
              </a:ext>
            </a:extLst>
          </p:cNvPr>
          <p:cNvSpPr txBox="1"/>
          <p:nvPr/>
        </p:nvSpPr>
        <p:spPr>
          <a:xfrm>
            <a:off x="559117" y="5302616"/>
            <a:ext cx="11632883"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d-ID" sz="1400" b="0" i="0" u="none" strike="noStrike" kern="1200" cap="none" spc="0" normalizeH="0" baseline="0" noProof="0" dirty="0">
                <a:ln>
                  <a:noFill/>
                </a:ln>
                <a:solidFill>
                  <a:prstClr val="black"/>
                </a:solidFill>
                <a:effectLst/>
                <a:uLnTx/>
                <a:uFillTx/>
                <a:latin typeface="Calibri"/>
                <a:ea typeface="+mn-ea"/>
                <a:cs typeface="+mn-cs"/>
              </a:rPr>
              <a:t>Badan Pusat Statistik (BPS), dalam sebuah laporan hasil Sensus Penduduk tahun 2010, menyatakan bahwa 87,18% penduduk Indonesia merupakan penganut agama Islam.</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id-ID" sz="1400" b="0" i="0" u="none" strike="noStrike" kern="1200" cap="none" spc="0" normalizeH="0" baseline="0" noProof="0" dirty="0">
                <a:ln>
                  <a:noFill/>
                </a:ln>
                <a:solidFill>
                  <a:prstClr val="black"/>
                </a:solidFill>
                <a:effectLst/>
                <a:uLnTx/>
                <a:uFillTx/>
                <a:latin typeface="Calibri"/>
                <a:ea typeface="+mn-ea"/>
                <a:cs typeface="+mn-cs"/>
              </a:rPr>
              <a:t>Sisanya adalah penganut agama lain seperti Kristen 6,96%, Katolik 2,91%, Hindu 1,69%, dan Budha serta Konghuchu yang jumlahnya kurang dari 1%.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d-ID" sz="1400" b="0" i="0" u="none" strike="noStrike" kern="1200" cap="none" spc="0" normalizeH="0" baseline="0" noProof="0" dirty="0">
                <a:ln>
                  <a:noFill/>
                </a:ln>
                <a:solidFill>
                  <a:prstClr val="black"/>
                </a:solidFill>
                <a:effectLst/>
                <a:uLnTx/>
                <a:uFillTx/>
                <a:latin typeface="Calibri"/>
                <a:ea typeface="+mn-ea"/>
                <a:cs typeface="+mn-cs"/>
              </a:rPr>
              <a:t>Jika dihitung secara jumlah, maka populasi pemeluk Islam di Indonesia tahun 2010 mencapai 207,176 juta jiwa, kemudian pemeluk Kristen 16,528 juta jiwa, pemeluk Katolik 6,907 juta jiwa, pemeluk Hindu 4,012 juta jiwa, pemeluk Budha 1,703 juta jiwa, dan pemeluk Konghuchu 117.091 jiwa.</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A61BFF3-3CBF-47F2-AAE6-7D4A46602828}"/>
              </a:ext>
            </a:extLst>
          </p:cNvPr>
          <p:cNvPicPr/>
          <p:nvPr/>
        </p:nvPicPr>
        <p:blipFill rotWithShape="1">
          <a:blip r:embed="rId2">
            <a:extLst>
              <a:ext uri="{28A0092B-C50C-407E-A947-70E740481C1C}">
                <a14:useLocalDpi xmlns:a14="http://schemas.microsoft.com/office/drawing/2010/main" val="0"/>
              </a:ext>
            </a:extLst>
          </a:blip>
          <a:srcRect l="7053" r="11442"/>
          <a:stretch/>
        </p:blipFill>
        <p:spPr bwMode="auto">
          <a:xfrm>
            <a:off x="439547" y="1797830"/>
            <a:ext cx="3982403" cy="3180052"/>
          </a:xfrm>
          <a:prstGeom prst="rect">
            <a:avLst/>
          </a:prstGeom>
          <a:noFill/>
          <a:ln>
            <a:noFill/>
          </a:ln>
        </p:spPr>
      </p:pic>
      <p:pic>
        <p:nvPicPr>
          <p:cNvPr id="7" name="Picture 6">
            <a:extLst>
              <a:ext uri="{FF2B5EF4-FFF2-40B4-BE49-F238E27FC236}">
                <a16:creationId xmlns:a16="http://schemas.microsoft.com/office/drawing/2014/main" id="{ACAAA251-F0EE-48B8-AB65-8B3FAC8B4BD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21950" y="1530957"/>
            <a:ext cx="7187883" cy="3713798"/>
          </a:xfrm>
          <a:prstGeom prst="rect">
            <a:avLst/>
          </a:prstGeom>
          <a:noFill/>
          <a:ln>
            <a:noFill/>
          </a:ln>
        </p:spPr>
      </p:pic>
      <p:sp>
        <p:nvSpPr>
          <p:cNvPr id="8" name="Content Placeholder 2">
            <a:extLst>
              <a:ext uri="{FF2B5EF4-FFF2-40B4-BE49-F238E27FC236}">
                <a16:creationId xmlns:a16="http://schemas.microsoft.com/office/drawing/2014/main" id="{40700002-29E9-41E6-8651-F1B1446BE8E2}"/>
              </a:ext>
            </a:extLst>
          </p:cNvPr>
          <p:cNvSpPr>
            <a:spLocks noGrp="1"/>
          </p:cNvSpPr>
          <p:nvPr>
            <p:ph idx="1"/>
          </p:nvPr>
        </p:nvSpPr>
        <p:spPr>
          <a:xfrm>
            <a:off x="360034" y="914298"/>
            <a:ext cx="11035140" cy="330140"/>
          </a:xfrm>
        </p:spPr>
        <p:txBody>
          <a:bodyPr>
            <a:normAutofit lnSpcReduction="10000"/>
          </a:bodyPr>
          <a:lstStyle/>
          <a:p>
            <a:pPr marL="0" indent="0" algn="just">
              <a:buNone/>
            </a:pPr>
            <a:r>
              <a:rPr lang="en-US" sz="1800" b="1" dirty="0"/>
              <a:t>87% </a:t>
            </a:r>
            <a:r>
              <a:rPr lang="en-US" sz="1800" b="1" dirty="0" err="1"/>
              <a:t>penduduk</a:t>
            </a:r>
            <a:r>
              <a:rPr lang="en-US" sz="1800" b="1" dirty="0"/>
              <a:t> Indonesia </a:t>
            </a:r>
            <a:r>
              <a:rPr lang="en-US" sz="1800" b="1" dirty="0" err="1"/>
              <a:t>beragama</a:t>
            </a:r>
            <a:r>
              <a:rPr lang="en-US" sz="1800" b="1" dirty="0"/>
              <a:t> Islam, </a:t>
            </a:r>
            <a:r>
              <a:rPr lang="en-US" sz="1800" b="1" dirty="0" err="1"/>
              <a:t>sebagian</a:t>
            </a:r>
            <a:r>
              <a:rPr lang="en-US" sz="1800" b="1" dirty="0"/>
              <a:t> </a:t>
            </a:r>
            <a:r>
              <a:rPr lang="en-US" sz="1800" b="1" dirty="0" err="1"/>
              <a:t>besar</a:t>
            </a:r>
            <a:r>
              <a:rPr lang="en-US" sz="1800" b="1" dirty="0"/>
              <a:t> </a:t>
            </a:r>
            <a:r>
              <a:rPr lang="en-US" sz="1800" b="1" dirty="0" err="1"/>
              <a:t>terkonsentrasi</a:t>
            </a:r>
            <a:r>
              <a:rPr lang="en-US" sz="1800" b="1" dirty="0"/>
              <a:t> di </a:t>
            </a:r>
            <a:r>
              <a:rPr lang="en-US" sz="1800" b="1" dirty="0" err="1"/>
              <a:t>pulau</a:t>
            </a:r>
            <a:r>
              <a:rPr lang="en-US" sz="1800" b="1" dirty="0"/>
              <a:t> </a:t>
            </a:r>
            <a:r>
              <a:rPr lang="en-US" sz="1800" b="1" dirty="0" err="1"/>
              <a:t>Jawa</a:t>
            </a:r>
            <a:r>
              <a:rPr lang="en-US" sz="1800" b="1" dirty="0"/>
              <a:t> dan </a:t>
            </a:r>
            <a:r>
              <a:rPr lang="en-US" sz="1800" b="1" dirty="0" err="1"/>
              <a:t>Sumantera</a:t>
            </a:r>
            <a:endParaRPr lang="en-US" sz="1800" b="1" dirty="0"/>
          </a:p>
        </p:txBody>
      </p:sp>
      <p:sp>
        <p:nvSpPr>
          <p:cNvPr id="9" name="Rectangle 8">
            <a:extLst>
              <a:ext uri="{FF2B5EF4-FFF2-40B4-BE49-F238E27FC236}">
                <a16:creationId xmlns:a16="http://schemas.microsoft.com/office/drawing/2014/main" id="{02A7523E-1193-485A-8DEF-0CE5678F1B6E}"/>
              </a:ext>
            </a:extLst>
          </p:cNvPr>
          <p:cNvSpPr/>
          <p:nvPr/>
        </p:nvSpPr>
        <p:spPr>
          <a:xfrm>
            <a:off x="300038" y="447974"/>
            <a:ext cx="3703674" cy="272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POPULASI INDONESIA</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7063010A-0B79-4729-A088-3EF271744EEA}"/>
              </a:ext>
            </a:extLst>
          </p:cNvPr>
          <p:cNvSpPr/>
          <p:nvPr/>
        </p:nvSpPr>
        <p:spPr>
          <a:xfrm>
            <a:off x="300038" y="6501461"/>
            <a:ext cx="213071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a:ea typeface="+mn-ea"/>
                <a:cs typeface="+mn-cs"/>
              </a:rPr>
              <a:t>Sumber</a:t>
            </a:r>
            <a:r>
              <a:rPr kumimoji="0" lang="en-US" sz="1000" b="0" i="0" u="none" strike="noStrike" kern="1200" cap="none" spc="0" normalizeH="0" baseline="0" noProof="0" dirty="0">
                <a:ln>
                  <a:noFill/>
                </a:ln>
                <a:solidFill>
                  <a:prstClr val="black"/>
                </a:solidFill>
                <a:effectLst/>
                <a:uLnTx/>
                <a:uFillTx/>
                <a:latin typeface="Calibri"/>
                <a:ea typeface="+mn-ea"/>
                <a:cs typeface="+mn-cs"/>
              </a:rPr>
              <a:t>, BPS,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Sensus</a:t>
            </a:r>
            <a:r>
              <a:rPr kumimoji="0" lang="en-US" sz="1000" b="0" i="0" u="none" strike="noStrike" kern="1200" cap="none" spc="0" normalizeH="0" baseline="0" noProof="0" dirty="0">
                <a:ln>
                  <a:noFill/>
                </a:ln>
                <a:solidFill>
                  <a:prstClr val="black"/>
                </a:solidFill>
                <a:effectLst/>
                <a:uLnTx/>
                <a:uFillTx/>
                <a:latin typeface="Calibri"/>
                <a:ea typeface="+mn-ea"/>
                <a:cs typeface="+mn-cs"/>
              </a:rPr>
              <a:t> Nasional, 20110</a:t>
            </a:r>
          </a:p>
        </p:txBody>
      </p:sp>
    </p:spTree>
    <p:extLst>
      <p:ext uri="{BB962C8B-B14F-4D97-AF65-F5344CB8AC3E}">
        <p14:creationId xmlns:p14="http://schemas.microsoft.com/office/powerpoint/2010/main" val="3444582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55F1D2-F6A0-4473-BD10-86948ED868D7}"/>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pic>
        <p:nvPicPr>
          <p:cNvPr id="3" name="Picture 2" descr="A close up of text on a black background&#10;&#10;Description automatically generated">
            <a:extLst>
              <a:ext uri="{FF2B5EF4-FFF2-40B4-BE49-F238E27FC236}">
                <a16:creationId xmlns:a16="http://schemas.microsoft.com/office/drawing/2014/main" id="{6C856F46-8E19-4E82-8E8C-3FFC54DD27F7}"/>
              </a:ext>
            </a:extLst>
          </p:cNvPr>
          <p:cNvPicPr>
            <a:picLocks noChangeAspect="1"/>
          </p:cNvPicPr>
          <p:nvPr/>
        </p:nvPicPr>
        <p:blipFill>
          <a:blip r:embed="rId2"/>
          <a:stretch>
            <a:fillRect/>
          </a:stretch>
        </p:blipFill>
        <p:spPr>
          <a:xfrm>
            <a:off x="7196109" y="1118279"/>
            <a:ext cx="4621441" cy="4621441"/>
          </a:xfrm>
          <a:prstGeom prst="rect">
            <a:avLst/>
          </a:prstGeom>
        </p:spPr>
      </p:pic>
      <p:pic>
        <p:nvPicPr>
          <p:cNvPr id="6" name="Picture 5" descr="A person holding a cell phone screen with text&#10;&#10;Description automatically generated">
            <a:extLst>
              <a:ext uri="{FF2B5EF4-FFF2-40B4-BE49-F238E27FC236}">
                <a16:creationId xmlns:a16="http://schemas.microsoft.com/office/drawing/2014/main" id="{B5873E53-68C6-4848-8C9F-49C01FEFB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853777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2216727" y="1340769"/>
            <a:ext cx="7606146" cy="2096655"/>
          </a:xfrm>
          <a:custGeom>
            <a:avLst/>
            <a:gdLst>
              <a:gd name="connsiteX0" fmla="*/ 0 w 7606146"/>
              <a:gd name="connsiteY0" fmla="*/ 1967345 h 2096655"/>
              <a:gd name="connsiteX1" fmla="*/ 845128 w 7606146"/>
              <a:gd name="connsiteY1" fmla="*/ 1690255 h 2096655"/>
              <a:gd name="connsiteX2" fmla="*/ 2687782 w 7606146"/>
              <a:gd name="connsiteY2" fmla="*/ 304800 h 2096655"/>
              <a:gd name="connsiteX3" fmla="*/ 4059382 w 7606146"/>
              <a:gd name="connsiteY3" fmla="*/ 41564 h 2096655"/>
              <a:gd name="connsiteX4" fmla="*/ 5250873 w 7606146"/>
              <a:gd name="connsiteY4" fmla="*/ 554182 h 2096655"/>
              <a:gd name="connsiteX5" fmla="*/ 6858000 w 7606146"/>
              <a:gd name="connsiteY5" fmla="*/ 1842655 h 2096655"/>
              <a:gd name="connsiteX6" fmla="*/ 7606146 w 7606146"/>
              <a:gd name="connsiteY6" fmla="*/ 2078182 h 209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6146" h="2096655">
                <a:moveTo>
                  <a:pt x="0" y="1967345"/>
                </a:moveTo>
                <a:cubicBezTo>
                  <a:pt x="198582" y="1967345"/>
                  <a:pt x="397164" y="1967346"/>
                  <a:pt x="845128" y="1690255"/>
                </a:cubicBezTo>
                <a:cubicBezTo>
                  <a:pt x="1293092" y="1413164"/>
                  <a:pt x="2152073" y="579582"/>
                  <a:pt x="2687782" y="304800"/>
                </a:cubicBezTo>
                <a:cubicBezTo>
                  <a:pt x="3223491" y="30018"/>
                  <a:pt x="3632200" y="0"/>
                  <a:pt x="4059382" y="41564"/>
                </a:cubicBezTo>
                <a:cubicBezTo>
                  <a:pt x="4486564" y="83128"/>
                  <a:pt x="4784437" y="254000"/>
                  <a:pt x="5250873" y="554182"/>
                </a:cubicBezTo>
                <a:cubicBezTo>
                  <a:pt x="5717309" y="854364"/>
                  <a:pt x="6465455" y="1588655"/>
                  <a:pt x="6858000" y="1842655"/>
                </a:cubicBezTo>
                <a:cubicBezTo>
                  <a:pt x="7250545" y="2096655"/>
                  <a:pt x="7493001" y="2036619"/>
                  <a:pt x="7606146" y="2078182"/>
                </a:cubicBezTo>
              </a:path>
            </a:pathLst>
          </a:custGeom>
          <a:ln/>
          <a:effectLst>
            <a:outerShdw blurRad="50800" dist="38100" algn="l" rotWithShape="0">
              <a:prstClr val="black">
                <a:alpha val="40000"/>
              </a:prstClr>
            </a:outerShdw>
            <a:softEdge rad="12700"/>
          </a:effectLst>
          <a:scene3d>
            <a:camera prst="orthographicFront"/>
            <a:lightRig rig="threePt" dir="t"/>
          </a:scene3d>
          <a:sp3d>
            <a:bevelT/>
          </a:sp3d>
        </p:spPr>
        <p:style>
          <a:lnRef idx="3">
            <a:schemeClr val="accent4"/>
          </a:lnRef>
          <a:fillRef idx="0">
            <a:schemeClr val="accent4"/>
          </a:fillRef>
          <a:effectRef idx="2">
            <a:schemeClr val="accent4"/>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Tw Cen MT"/>
              <a:ea typeface="+mn-ea"/>
              <a:cs typeface="+mn-cs"/>
            </a:endParaRPr>
          </a:p>
        </p:txBody>
      </p:sp>
      <p:cxnSp>
        <p:nvCxnSpPr>
          <p:cNvPr id="5" name="Straight Connector 4"/>
          <p:cNvCxnSpPr/>
          <p:nvPr/>
        </p:nvCxnSpPr>
        <p:spPr>
          <a:xfrm>
            <a:off x="2279576" y="3425825"/>
            <a:ext cx="7632848" cy="0"/>
          </a:xfrm>
          <a:prstGeom prst="line">
            <a:avLst/>
          </a:prstGeom>
          <a:ln/>
          <a:effectLst>
            <a:outerShdw blurRad="50800" dist="38100" dir="5400000" algn="t" rotWithShape="0">
              <a:prstClr val="black">
                <a:alpha val="40000"/>
              </a:prstClr>
            </a:outerShdw>
            <a:softEdge rad="12700"/>
          </a:effectLst>
          <a:scene3d>
            <a:camera prst="orthographicFront"/>
            <a:lightRig rig="threePt" dir="t"/>
          </a:scene3d>
          <a:sp3d>
            <a:bevelT/>
          </a:sp3d>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rot="5400000">
            <a:off x="2532063" y="2786063"/>
            <a:ext cx="2232025" cy="0"/>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6780213" y="2786063"/>
            <a:ext cx="2232025" cy="0"/>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51301" y="2565400"/>
            <a:ext cx="902811" cy="338554"/>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A5A5A5">
                    <a:lumMod val="50000"/>
                  </a:srgbClr>
                </a:solidFill>
                <a:effectLst/>
                <a:uLnTx/>
                <a:uFillTx/>
                <a:latin typeface="Segoe Print" pitchFamily="2" charset="0"/>
                <a:ea typeface="+mn-ea"/>
                <a:cs typeface="+mn-cs"/>
              </a:rPr>
              <a:t>AWAM</a:t>
            </a:r>
            <a:endParaRPr kumimoji="0" lang="id-ID" sz="1600" b="1" i="0" u="none" strike="noStrike" kern="1200" cap="none" spc="0" normalizeH="0" baseline="0" noProof="0">
              <a:ln>
                <a:noFill/>
              </a:ln>
              <a:solidFill>
                <a:srgbClr val="A5A5A5">
                  <a:lumMod val="50000"/>
                </a:srgbClr>
              </a:solidFill>
              <a:effectLst/>
              <a:uLnTx/>
              <a:uFillTx/>
              <a:latin typeface="Segoe Print" pitchFamily="2" charset="0"/>
              <a:ea typeface="+mn-ea"/>
              <a:cs typeface="+mn-cs"/>
            </a:endParaRPr>
          </a:p>
        </p:txBody>
      </p:sp>
      <p:sp>
        <p:nvSpPr>
          <p:cNvPr id="20" name="TextBox 19"/>
          <p:cNvSpPr txBox="1"/>
          <p:nvPr/>
        </p:nvSpPr>
        <p:spPr>
          <a:xfrm>
            <a:off x="4924722" y="3581400"/>
            <a:ext cx="1609736" cy="338554"/>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Tw Cen MT"/>
                <a:ea typeface="+mn-ea"/>
                <a:cs typeface="+mn-cs"/>
              </a:rPr>
              <a:t>Public Mainstream</a:t>
            </a:r>
            <a:endParaRPr kumimoji="0" lang="id-ID" sz="1600" b="1" i="1" u="none" strike="noStrike" kern="1200" cap="none" spc="0" normalizeH="0" baseline="0" noProof="0">
              <a:ln>
                <a:noFill/>
              </a:ln>
              <a:solidFill>
                <a:prstClr val="black"/>
              </a:solidFill>
              <a:effectLst/>
              <a:uLnTx/>
              <a:uFillTx/>
              <a:latin typeface="Tw Cen MT"/>
              <a:ea typeface="+mn-ea"/>
              <a:cs typeface="+mn-cs"/>
            </a:endParaRPr>
          </a:p>
        </p:txBody>
      </p:sp>
      <p:sp>
        <p:nvSpPr>
          <p:cNvPr id="21" name="TextBox 20"/>
          <p:cNvSpPr txBox="1"/>
          <p:nvPr/>
        </p:nvSpPr>
        <p:spPr>
          <a:xfrm>
            <a:off x="7532914" y="3469809"/>
            <a:ext cx="2612571"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Tw Cen MT"/>
                <a:ea typeface="+mn-ea"/>
                <a:cs typeface="+mn-cs"/>
              </a:rPr>
              <a:t>Negara/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Tw Cen MT"/>
                <a:ea typeface="+mn-ea"/>
                <a:cs typeface="+mn-cs"/>
              </a:rPr>
              <a:t>Aktivis Bhinneka/NKRI</a:t>
            </a:r>
            <a:endParaRPr kumimoji="0" lang="id-ID" sz="1600" b="1" i="1" u="none" strike="noStrike" kern="1200" cap="none" spc="0" normalizeH="0" baseline="0" noProof="0">
              <a:ln>
                <a:noFill/>
              </a:ln>
              <a:solidFill>
                <a:prstClr val="black"/>
              </a:solidFill>
              <a:effectLst/>
              <a:uLnTx/>
              <a:uFillTx/>
              <a:latin typeface="Tw Cen MT"/>
              <a:ea typeface="+mn-ea"/>
              <a:cs typeface="+mn-cs"/>
            </a:endParaRPr>
          </a:p>
        </p:txBody>
      </p:sp>
      <p:sp>
        <p:nvSpPr>
          <p:cNvPr id="14" name="Freeform 13"/>
          <p:cNvSpPr/>
          <p:nvPr/>
        </p:nvSpPr>
        <p:spPr>
          <a:xfrm>
            <a:off x="2281519" y="2640107"/>
            <a:ext cx="1340223" cy="770965"/>
          </a:xfrm>
          <a:custGeom>
            <a:avLst/>
            <a:gdLst>
              <a:gd name="connsiteX0" fmla="*/ 1340223 w 1340223"/>
              <a:gd name="connsiteY0" fmla="*/ 0 h 770965"/>
              <a:gd name="connsiteX1" fmla="*/ 1340223 w 1340223"/>
              <a:gd name="connsiteY1" fmla="*/ 770965 h 770965"/>
              <a:gd name="connsiteX2" fmla="*/ 0 w 1340223"/>
              <a:gd name="connsiteY2" fmla="*/ 757518 h 770965"/>
              <a:gd name="connsiteX3" fmla="*/ 0 w 1340223"/>
              <a:gd name="connsiteY3" fmla="*/ 690282 h 770965"/>
              <a:gd name="connsiteX4" fmla="*/ 174811 w 1340223"/>
              <a:gd name="connsiteY4" fmla="*/ 676835 h 770965"/>
              <a:gd name="connsiteX5" fmla="*/ 398929 w 1340223"/>
              <a:gd name="connsiteY5" fmla="*/ 618565 h 770965"/>
              <a:gd name="connsiteX6" fmla="*/ 645458 w 1340223"/>
              <a:gd name="connsiteY6" fmla="*/ 502023 h 770965"/>
              <a:gd name="connsiteX7" fmla="*/ 891988 w 1340223"/>
              <a:gd name="connsiteY7" fmla="*/ 345141 h 770965"/>
              <a:gd name="connsiteX8" fmla="*/ 1340223 w 1340223"/>
              <a:gd name="connsiteY8" fmla="*/ 0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0223" h="770965">
                <a:moveTo>
                  <a:pt x="1340223" y="0"/>
                </a:moveTo>
                <a:lnTo>
                  <a:pt x="1340223" y="770965"/>
                </a:lnTo>
                <a:lnTo>
                  <a:pt x="0" y="757518"/>
                </a:lnTo>
                <a:lnTo>
                  <a:pt x="0" y="690282"/>
                </a:lnTo>
                <a:lnTo>
                  <a:pt x="174811" y="676835"/>
                </a:lnTo>
                <a:lnTo>
                  <a:pt x="398929" y="618565"/>
                </a:lnTo>
                <a:lnTo>
                  <a:pt x="645458" y="502023"/>
                </a:lnTo>
                <a:lnTo>
                  <a:pt x="891988" y="345141"/>
                </a:lnTo>
                <a:lnTo>
                  <a:pt x="134022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22" name="Freeform 21"/>
          <p:cNvSpPr/>
          <p:nvPr/>
        </p:nvSpPr>
        <p:spPr>
          <a:xfrm>
            <a:off x="3667760" y="1447800"/>
            <a:ext cx="1894840" cy="1945640"/>
          </a:xfrm>
          <a:custGeom>
            <a:avLst/>
            <a:gdLst>
              <a:gd name="connsiteX0" fmla="*/ 1905000 w 1925320"/>
              <a:gd name="connsiteY0" fmla="*/ 0 h 1981200"/>
              <a:gd name="connsiteX1" fmla="*/ 1554480 w 1925320"/>
              <a:gd name="connsiteY1" fmla="*/ 101600 h 1981200"/>
              <a:gd name="connsiteX2" fmla="*/ 1254760 w 1925320"/>
              <a:gd name="connsiteY2" fmla="*/ 228600 h 1981200"/>
              <a:gd name="connsiteX3" fmla="*/ 1005840 w 1925320"/>
              <a:gd name="connsiteY3" fmla="*/ 375920 h 1981200"/>
              <a:gd name="connsiteX4" fmla="*/ 624840 w 1925320"/>
              <a:gd name="connsiteY4" fmla="*/ 655320 h 1981200"/>
              <a:gd name="connsiteX5" fmla="*/ 325120 w 1925320"/>
              <a:gd name="connsiteY5" fmla="*/ 904240 h 1981200"/>
              <a:gd name="connsiteX6" fmla="*/ 0 w 1925320"/>
              <a:gd name="connsiteY6" fmla="*/ 1168400 h 1981200"/>
              <a:gd name="connsiteX7" fmla="*/ 10160 w 1925320"/>
              <a:gd name="connsiteY7" fmla="*/ 1981200 h 1981200"/>
              <a:gd name="connsiteX8" fmla="*/ 1925320 w 1925320"/>
              <a:gd name="connsiteY8" fmla="*/ 1976120 h 1981200"/>
              <a:gd name="connsiteX9" fmla="*/ 1905000 w 1925320"/>
              <a:gd name="connsiteY9"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5320" h="1981200">
                <a:moveTo>
                  <a:pt x="1905000" y="0"/>
                </a:moveTo>
                <a:lnTo>
                  <a:pt x="1554480" y="101600"/>
                </a:lnTo>
                <a:lnTo>
                  <a:pt x="1254760" y="228600"/>
                </a:lnTo>
                <a:lnTo>
                  <a:pt x="1005840" y="375920"/>
                </a:lnTo>
                <a:lnTo>
                  <a:pt x="624840" y="655320"/>
                </a:lnTo>
                <a:lnTo>
                  <a:pt x="325120" y="904240"/>
                </a:lnTo>
                <a:lnTo>
                  <a:pt x="0" y="1168400"/>
                </a:lnTo>
                <a:lnTo>
                  <a:pt x="10160" y="1981200"/>
                </a:lnTo>
                <a:lnTo>
                  <a:pt x="1925320" y="1976120"/>
                </a:lnTo>
                <a:cubicBezTo>
                  <a:pt x="1921933" y="1317413"/>
                  <a:pt x="1918547" y="658707"/>
                  <a:pt x="1905000" y="0"/>
                </a:cubicBezTo>
                <a:close/>
              </a:path>
            </a:pathLst>
          </a:custGeom>
          <a:solidFill>
            <a:schemeClr val="bg1">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15" name="TextBox 14"/>
          <p:cNvSpPr txBox="1"/>
          <p:nvPr/>
        </p:nvSpPr>
        <p:spPr>
          <a:xfrm>
            <a:off x="2302685" y="3469809"/>
            <a:ext cx="1259432"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Tw Cen MT"/>
                <a:ea typeface="+mn-ea"/>
                <a:cs typeface="+mn-cs"/>
              </a:rPr>
              <a:t>Ekstrimis/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Tw Cen MT"/>
                <a:ea typeface="+mn-ea"/>
                <a:cs typeface="+mn-cs"/>
              </a:rPr>
              <a:t>teroris</a:t>
            </a:r>
            <a:endParaRPr kumimoji="0" lang="id-ID" sz="1600" b="1" i="1" u="none" strike="noStrike" kern="1200" cap="none" spc="0" normalizeH="0" baseline="0" noProof="0">
              <a:ln>
                <a:noFill/>
              </a:ln>
              <a:solidFill>
                <a:prstClr val="black"/>
              </a:solidFill>
              <a:effectLst/>
              <a:uLnTx/>
              <a:uFillTx/>
              <a:latin typeface="Tw Cen MT"/>
              <a:ea typeface="+mn-ea"/>
              <a:cs typeface="+mn-cs"/>
            </a:endParaRPr>
          </a:p>
        </p:txBody>
      </p:sp>
      <p:sp>
        <p:nvSpPr>
          <p:cNvPr id="2" name="Title 1"/>
          <p:cNvSpPr>
            <a:spLocks noGrp="1"/>
          </p:cNvSpPr>
          <p:nvPr>
            <p:ph type="title"/>
          </p:nvPr>
        </p:nvSpPr>
        <p:spPr>
          <a:xfrm>
            <a:off x="2180706" y="4347967"/>
            <a:ext cx="7632848" cy="976201"/>
          </a:xfrm>
        </p:spPr>
        <p:txBody>
          <a:bodyPr>
            <a:noAutofit/>
          </a:bodyPr>
          <a:lstStyle/>
          <a:p>
            <a:pPr algn="ctr"/>
            <a:r>
              <a:rPr lang="en-US" sz="1800" i="0">
                <a:solidFill>
                  <a:schemeClr val="bg2">
                    <a:lumMod val="50000"/>
                  </a:schemeClr>
                </a:solidFill>
              </a:rPr>
              <a:t>menguatnya eksklusifisme dan sikap intoleran </a:t>
            </a:r>
            <a:br>
              <a:rPr lang="en-US" sz="1800" i="0">
                <a:solidFill>
                  <a:schemeClr val="bg2">
                    <a:lumMod val="50000"/>
                  </a:schemeClr>
                </a:solidFill>
              </a:rPr>
            </a:br>
            <a:r>
              <a:rPr lang="en-US" sz="1800" i="0">
                <a:solidFill>
                  <a:schemeClr val="bg2">
                    <a:lumMod val="50000"/>
                  </a:schemeClr>
                </a:solidFill>
              </a:rPr>
              <a:t>pada masyarakat awam arus utama</a:t>
            </a:r>
            <a:endParaRPr lang="id-ID" sz="1800" i="0">
              <a:solidFill>
                <a:schemeClr val="bg2">
                  <a:lumMod val="50000"/>
                </a:schemeClr>
              </a:solidFill>
            </a:endParaRPr>
          </a:p>
        </p:txBody>
      </p:sp>
      <p:sp>
        <p:nvSpPr>
          <p:cNvPr id="16" name="Oval 15"/>
          <p:cNvSpPr/>
          <p:nvPr/>
        </p:nvSpPr>
        <p:spPr>
          <a:xfrm>
            <a:off x="4125916" y="2015260"/>
            <a:ext cx="1283926" cy="1283926"/>
          </a:xfrm>
          <a:prstGeom prst="ellipse">
            <a:avLst/>
          </a:prstGeom>
          <a:solidFill>
            <a:schemeClr val="accent3">
              <a:lumMod val="20000"/>
              <a:lumOff val="80000"/>
              <a:alpha val="41000"/>
            </a:scheme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17" name="Oval 16"/>
          <p:cNvSpPr/>
          <p:nvPr/>
        </p:nvSpPr>
        <p:spPr>
          <a:xfrm>
            <a:off x="4747798" y="1615210"/>
            <a:ext cx="1283926" cy="1283926"/>
          </a:xfrm>
          <a:prstGeom prst="ellipse">
            <a:avLst/>
          </a:prstGeom>
          <a:solidFill>
            <a:srgbClr val="CCFFCC">
              <a:alpha val="35686"/>
            </a:srgb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18" name="Oval 17"/>
          <p:cNvSpPr/>
          <p:nvPr/>
        </p:nvSpPr>
        <p:spPr>
          <a:xfrm>
            <a:off x="5433599" y="1558060"/>
            <a:ext cx="1203680" cy="1123435"/>
          </a:xfrm>
          <a:prstGeom prst="ellipse">
            <a:avLst/>
          </a:prstGeom>
          <a:solidFill>
            <a:schemeClr val="accent6">
              <a:lumMod val="20000"/>
              <a:lumOff val="80000"/>
              <a:alpha val="52000"/>
            </a:scheme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23" name="Oval 22"/>
          <p:cNvSpPr/>
          <p:nvPr/>
        </p:nvSpPr>
        <p:spPr>
          <a:xfrm>
            <a:off x="4640266" y="2186710"/>
            <a:ext cx="1283926" cy="1203681"/>
          </a:xfrm>
          <a:prstGeom prst="ellipse">
            <a:avLst/>
          </a:prstGeom>
          <a:solidFill>
            <a:schemeClr val="accent4">
              <a:lumMod val="40000"/>
              <a:lumOff val="60000"/>
              <a:alpha val="32000"/>
            </a:scheme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24" name="Oval 23"/>
          <p:cNvSpPr/>
          <p:nvPr/>
        </p:nvSpPr>
        <p:spPr>
          <a:xfrm>
            <a:off x="5268917" y="2186710"/>
            <a:ext cx="1203680" cy="1123435"/>
          </a:xfrm>
          <a:prstGeom prst="ellipse">
            <a:avLst/>
          </a:prstGeom>
          <a:solidFill>
            <a:srgbClr val="CCECFF">
              <a:alpha val="38824"/>
            </a:srgb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25" name="Oval 24"/>
          <p:cNvSpPr/>
          <p:nvPr/>
        </p:nvSpPr>
        <p:spPr>
          <a:xfrm>
            <a:off x="5947949" y="1786660"/>
            <a:ext cx="1203680" cy="1123435"/>
          </a:xfrm>
          <a:prstGeom prst="ellipse">
            <a:avLst/>
          </a:prstGeom>
          <a:solidFill>
            <a:srgbClr val="FFCCCC">
              <a:alpha val="37000"/>
            </a:srgb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26" name="Oval 25"/>
          <p:cNvSpPr/>
          <p:nvPr/>
        </p:nvSpPr>
        <p:spPr>
          <a:xfrm>
            <a:off x="6069016" y="2041928"/>
            <a:ext cx="1364171" cy="1283926"/>
          </a:xfrm>
          <a:prstGeom prst="ellipse">
            <a:avLst/>
          </a:prstGeom>
          <a:solidFill>
            <a:srgbClr val="FFFFCC">
              <a:alpha val="35686"/>
            </a:srgbClr>
          </a:solidFill>
          <a:ln w="63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w Cen MT"/>
              <a:ea typeface="+mn-ea"/>
              <a:cs typeface="+mn-cs"/>
            </a:endParaRPr>
          </a:p>
        </p:txBody>
      </p:sp>
      <p:sp>
        <p:nvSpPr>
          <p:cNvPr id="4" name="Rectangle 3"/>
          <p:cNvSpPr/>
          <p:nvPr/>
        </p:nvSpPr>
        <p:spPr>
          <a:xfrm>
            <a:off x="1596805" y="5617551"/>
            <a:ext cx="9173497" cy="871139"/>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50" normalizeH="0" baseline="0" noProof="0">
                <a:ln w="0">
                  <a:solidFill>
                    <a:srgbClr val="92D050"/>
                  </a:solidFill>
                </a:ln>
                <a:solidFill>
                  <a:srgbClr val="92D050"/>
                </a:solidFill>
                <a:effectLst>
                  <a:outerShdw blurRad="38100" dist="38100" dir="2700000" algn="tl">
                    <a:srgbClr val="000000">
                      <a:alpha val="43137"/>
                    </a:srgbClr>
                  </a:outerShdw>
                </a:effectLst>
                <a:uLnTx/>
                <a:uFillTx/>
                <a:latin typeface="Century Gothic" panose="020B0502020202020204" pitchFamily="34" charset="0"/>
                <a:ea typeface="+mn-ea"/>
                <a:cs typeface="+mn-cs"/>
              </a:rPr>
              <a:t>Mainstreaming Exclusivisme &amp; Extremism</a:t>
            </a:r>
            <a:br>
              <a:rPr kumimoji="0" lang="en-US" sz="3200" b="1" i="0" u="none" strike="noStrike" kern="1200" cap="none" spc="50" normalizeH="0" baseline="0" noProof="0">
                <a:ln w="0">
                  <a:solidFill>
                    <a:srgbClr val="92D050"/>
                  </a:solidFill>
                </a:ln>
                <a:solidFill>
                  <a:srgbClr val="92D050"/>
                </a:solidFill>
                <a:effectLst>
                  <a:outerShdw blurRad="38100" dist="38100" dir="2700000" algn="tl">
                    <a:srgbClr val="000000">
                      <a:alpha val="43137"/>
                    </a:srgbClr>
                  </a:outerShdw>
                </a:effectLst>
                <a:uLnTx/>
                <a:uFillTx/>
                <a:latin typeface="Century Gothic" panose="020B0502020202020204" pitchFamily="34" charset="0"/>
                <a:ea typeface="+mn-ea"/>
                <a:cs typeface="+mn-cs"/>
              </a:rPr>
            </a:br>
            <a:endParaRPr kumimoji="0" lang="en-US" sz="3200" b="1" i="0" u="none" strike="noStrike" kern="1200" cap="none" spc="50" normalizeH="0" baseline="0" noProof="0">
              <a:ln w="0">
                <a:solidFill>
                  <a:srgbClr val="92D050"/>
                </a:solidFill>
              </a:ln>
              <a:solidFill>
                <a:srgbClr val="92D050"/>
              </a:solidFill>
              <a:effectLst>
                <a:outerShdw blurRad="38100" dist="38100" dir="2700000" algn="tl">
                  <a:srgbClr val="000000">
                    <a:alpha val="43137"/>
                  </a:srgbClr>
                </a:outerShdw>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792210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1263-CF21-4D1F-9D9D-A52B7AE804D8}"/>
              </a:ext>
            </a:extLst>
          </p:cNvPr>
          <p:cNvSpPr>
            <a:spLocks noGrp="1"/>
          </p:cNvSpPr>
          <p:nvPr>
            <p:ph type="title"/>
          </p:nvPr>
        </p:nvSpPr>
        <p:spPr>
          <a:xfrm>
            <a:off x="1322790" y="440457"/>
            <a:ext cx="10058400" cy="806739"/>
          </a:xfrm>
        </p:spPr>
        <p:txBody>
          <a:bodyPr/>
          <a:lstStyle/>
          <a:p>
            <a:pPr algn="ctr"/>
            <a:r>
              <a:rPr lang="en-US" b="1">
                <a:latin typeface="+mn-lt"/>
              </a:rPr>
              <a:t>MENGAPA BISA MENGHEBAT? </a:t>
            </a:r>
            <a:endParaRPr lang="id-ID" b="1">
              <a:latin typeface="+mn-lt"/>
            </a:endParaRPr>
          </a:p>
        </p:txBody>
      </p:sp>
      <p:sp>
        <p:nvSpPr>
          <p:cNvPr id="5" name="Freeform: Shape 4">
            <a:extLst>
              <a:ext uri="{FF2B5EF4-FFF2-40B4-BE49-F238E27FC236}">
                <a16:creationId xmlns:a16="http://schemas.microsoft.com/office/drawing/2014/main" id="{F1896A07-CC73-4963-952F-93E568EDBFDF}"/>
              </a:ext>
            </a:extLst>
          </p:cNvPr>
          <p:cNvSpPr/>
          <p:nvPr/>
        </p:nvSpPr>
        <p:spPr>
          <a:xfrm rot="21120000">
            <a:off x="540152" y="2568766"/>
            <a:ext cx="3718868" cy="2551740"/>
          </a:xfrm>
          <a:custGeom>
            <a:avLst/>
            <a:gdLst>
              <a:gd name="connsiteX0" fmla="*/ 0 w 3091656"/>
              <a:gd name="connsiteY0" fmla="*/ 0 h 1854993"/>
              <a:gd name="connsiteX1" fmla="*/ 3091656 w 3091656"/>
              <a:gd name="connsiteY1" fmla="*/ 0 h 1854993"/>
              <a:gd name="connsiteX2" fmla="*/ 3091656 w 3091656"/>
              <a:gd name="connsiteY2" fmla="*/ 1854993 h 1854993"/>
              <a:gd name="connsiteX3" fmla="*/ 0 w 3091656"/>
              <a:gd name="connsiteY3" fmla="*/ 1854993 h 1854993"/>
              <a:gd name="connsiteX4" fmla="*/ 0 w 3091656"/>
              <a:gd name="connsiteY4" fmla="*/ 0 h 185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56" h="1854993">
                <a:moveTo>
                  <a:pt x="0" y="0"/>
                </a:moveTo>
                <a:lnTo>
                  <a:pt x="3091656" y="0"/>
                </a:lnTo>
                <a:lnTo>
                  <a:pt x="3091656" y="1854993"/>
                </a:lnTo>
                <a:lnTo>
                  <a:pt x="0" y="1854993"/>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18109" tIns="118109"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Perkembangan Paham Keagamaan</a:t>
            </a:r>
            <a:endParaRPr lang="id-ID" sz="3100" kern="1200"/>
          </a:p>
        </p:txBody>
      </p:sp>
      <p:sp>
        <p:nvSpPr>
          <p:cNvPr id="6" name="Freeform: Shape 5">
            <a:extLst>
              <a:ext uri="{FF2B5EF4-FFF2-40B4-BE49-F238E27FC236}">
                <a16:creationId xmlns:a16="http://schemas.microsoft.com/office/drawing/2014/main" id="{EDF385F9-2E5E-4198-8562-831FB7F9A745}"/>
              </a:ext>
            </a:extLst>
          </p:cNvPr>
          <p:cNvSpPr/>
          <p:nvPr/>
        </p:nvSpPr>
        <p:spPr>
          <a:xfrm>
            <a:off x="4110899" y="1491127"/>
            <a:ext cx="4177185" cy="2468698"/>
          </a:xfrm>
          <a:custGeom>
            <a:avLst/>
            <a:gdLst>
              <a:gd name="connsiteX0" fmla="*/ 0 w 3091656"/>
              <a:gd name="connsiteY0" fmla="*/ 0 h 1854993"/>
              <a:gd name="connsiteX1" fmla="*/ 3091656 w 3091656"/>
              <a:gd name="connsiteY1" fmla="*/ 0 h 1854993"/>
              <a:gd name="connsiteX2" fmla="*/ 3091656 w 3091656"/>
              <a:gd name="connsiteY2" fmla="*/ 1854993 h 1854993"/>
              <a:gd name="connsiteX3" fmla="*/ 0 w 3091656"/>
              <a:gd name="connsiteY3" fmla="*/ 1854993 h 1854993"/>
              <a:gd name="connsiteX4" fmla="*/ 0 w 3091656"/>
              <a:gd name="connsiteY4" fmla="*/ 0 h 185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56" h="1854993">
                <a:moveTo>
                  <a:pt x="0" y="0"/>
                </a:moveTo>
                <a:lnTo>
                  <a:pt x="3091656" y="0"/>
                </a:lnTo>
                <a:lnTo>
                  <a:pt x="3091656" y="1854993"/>
                </a:lnTo>
                <a:lnTo>
                  <a:pt x="0" y="1854993"/>
                </a:lnTo>
                <a:lnTo>
                  <a:pt x="0" y="0"/>
                </a:lnTo>
                <a:close/>
              </a:path>
            </a:pathLst>
          </a:custGeom>
        </p:spPr>
        <p:style>
          <a:lnRef idx="2">
            <a:schemeClr val="lt1">
              <a:hueOff val="0"/>
              <a:satOff val="0"/>
              <a:lumOff val="0"/>
              <a:alphaOff val="0"/>
            </a:schemeClr>
          </a:lnRef>
          <a:fillRef idx="1">
            <a:schemeClr val="accent5">
              <a:hueOff val="-9677871"/>
              <a:satOff val="-6126"/>
              <a:lumOff val="-5686"/>
              <a:alphaOff val="0"/>
            </a:schemeClr>
          </a:fillRef>
          <a:effectRef idx="0">
            <a:schemeClr val="accent5">
              <a:hueOff val="-9677871"/>
              <a:satOff val="-6126"/>
              <a:lumOff val="-5686"/>
              <a:alphaOff val="0"/>
            </a:schemeClr>
          </a:effectRef>
          <a:fontRef idx="minor">
            <a:schemeClr val="lt1"/>
          </a:fontRef>
        </p:style>
        <p:txBody>
          <a:bodyPr spcFirstLastPara="0" vert="horz" wrap="square" lIns="118110" tIns="118109" rIns="118109" bIns="118110" numCol="1" spcCol="1270" anchor="ctr" anchorCtr="0">
            <a:noAutofit/>
          </a:bodyPr>
          <a:lstStyle/>
          <a:p>
            <a:pPr marL="0" lvl="0" indent="0" algn="ctr" defTabSz="1377950">
              <a:lnSpc>
                <a:spcPct val="90000"/>
              </a:lnSpc>
              <a:spcBef>
                <a:spcPct val="0"/>
              </a:spcBef>
              <a:spcAft>
                <a:spcPct val="35000"/>
              </a:spcAft>
              <a:buNone/>
            </a:pPr>
            <a:r>
              <a:rPr lang="en-US" sz="3100" kern="1200"/>
              <a:t>Dinamika Otonomi Daerah</a:t>
            </a:r>
            <a:endParaRPr lang="id-ID" sz="3100" kern="1200"/>
          </a:p>
        </p:txBody>
      </p:sp>
      <p:sp>
        <p:nvSpPr>
          <p:cNvPr id="7" name="Freeform: Shape 6">
            <a:extLst>
              <a:ext uri="{FF2B5EF4-FFF2-40B4-BE49-F238E27FC236}">
                <a16:creationId xmlns:a16="http://schemas.microsoft.com/office/drawing/2014/main" id="{BC5EA013-C4E1-4BC9-B989-2667417C3391}"/>
              </a:ext>
            </a:extLst>
          </p:cNvPr>
          <p:cNvSpPr/>
          <p:nvPr/>
        </p:nvSpPr>
        <p:spPr>
          <a:xfrm rot="420000">
            <a:off x="8227364" y="2360362"/>
            <a:ext cx="3507843" cy="2615792"/>
          </a:xfrm>
          <a:custGeom>
            <a:avLst/>
            <a:gdLst>
              <a:gd name="connsiteX0" fmla="*/ 0 w 3091656"/>
              <a:gd name="connsiteY0" fmla="*/ 0 h 1854993"/>
              <a:gd name="connsiteX1" fmla="*/ 3091656 w 3091656"/>
              <a:gd name="connsiteY1" fmla="*/ 0 h 1854993"/>
              <a:gd name="connsiteX2" fmla="*/ 3091656 w 3091656"/>
              <a:gd name="connsiteY2" fmla="*/ 1854993 h 1854993"/>
              <a:gd name="connsiteX3" fmla="*/ 0 w 3091656"/>
              <a:gd name="connsiteY3" fmla="*/ 1854993 h 1854993"/>
              <a:gd name="connsiteX4" fmla="*/ 0 w 3091656"/>
              <a:gd name="connsiteY4" fmla="*/ 0 h 185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56" h="1854993">
                <a:moveTo>
                  <a:pt x="0" y="0"/>
                </a:moveTo>
                <a:lnTo>
                  <a:pt x="3091656" y="0"/>
                </a:lnTo>
                <a:lnTo>
                  <a:pt x="3091656" y="1854993"/>
                </a:lnTo>
                <a:lnTo>
                  <a:pt x="0" y="1854993"/>
                </a:lnTo>
                <a:lnTo>
                  <a:pt x="0" y="0"/>
                </a:lnTo>
                <a:close/>
              </a:path>
            </a:pathLst>
          </a:custGeom>
        </p:spPr>
        <p:style>
          <a:lnRef idx="2">
            <a:schemeClr val="lt1">
              <a:hueOff val="0"/>
              <a:satOff val="0"/>
              <a:lumOff val="0"/>
              <a:alphaOff val="0"/>
            </a:schemeClr>
          </a:lnRef>
          <a:fillRef idx="1">
            <a:schemeClr val="accent5">
              <a:hueOff val="-19355742"/>
              <a:satOff val="-12252"/>
              <a:lumOff val="-11373"/>
              <a:alphaOff val="0"/>
            </a:schemeClr>
          </a:fillRef>
          <a:effectRef idx="0">
            <a:schemeClr val="accent5">
              <a:hueOff val="-19355742"/>
              <a:satOff val="-12252"/>
              <a:lumOff val="-11373"/>
              <a:alphaOff val="0"/>
            </a:schemeClr>
          </a:effectRef>
          <a:fontRef idx="minor">
            <a:schemeClr val="lt1"/>
          </a:fontRef>
        </p:style>
        <p:txBody>
          <a:bodyPr spcFirstLastPara="0" vert="horz" wrap="square" lIns="118109" tIns="118109"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Penegakan Hukum </a:t>
            </a:r>
            <a:endParaRPr lang="id-ID" sz="3100" kern="1200"/>
          </a:p>
        </p:txBody>
      </p:sp>
      <p:sp>
        <p:nvSpPr>
          <p:cNvPr id="8" name="Freeform: Shape 7">
            <a:extLst>
              <a:ext uri="{FF2B5EF4-FFF2-40B4-BE49-F238E27FC236}">
                <a16:creationId xmlns:a16="http://schemas.microsoft.com/office/drawing/2014/main" id="{B12900C3-4212-4DDF-962F-64E6AB93D64E}"/>
              </a:ext>
            </a:extLst>
          </p:cNvPr>
          <p:cNvSpPr/>
          <p:nvPr/>
        </p:nvSpPr>
        <p:spPr>
          <a:xfrm rot="-300000">
            <a:off x="4415555" y="3767710"/>
            <a:ext cx="3872870" cy="2468698"/>
          </a:xfrm>
          <a:custGeom>
            <a:avLst/>
            <a:gdLst>
              <a:gd name="connsiteX0" fmla="*/ 0 w 3091656"/>
              <a:gd name="connsiteY0" fmla="*/ 0 h 1854993"/>
              <a:gd name="connsiteX1" fmla="*/ 3091656 w 3091656"/>
              <a:gd name="connsiteY1" fmla="*/ 0 h 1854993"/>
              <a:gd name="connsiteX2" fmla="*/ 3091656 w 3091656"/>
              <a:gd name="connsiteY2" fmla="*/ 1854993 h 1854993"/>
              <a:gd name="connsiteX3" fmla="*/ 0 w 3091656"/>
              <a:gd name="connsiteY3" fmla="*/ 1854993 h 1854993"/>
              <a:gd name="connsiteX4" fmla="*/ 0 w 3091656"/>
              <a:gd name="connsiteY4" fmla="*/ 0 h 185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56" h="1854993">
                <a:moveTo>
                  <a:pt x="0" y="0"/>
                </a:moveTo>
                <a:lnTo>
                  <a:pt x="3091656" y="0"/>
                </a:lnTo>
                <a:lnTo>
                  <a:pt x="3091656" y="1854993"/>
                </a:lnTo>
                <a:lnTo>
                  <a:pt x="0" y="1854993"/>
                </a:lnTo>
                <a:lnTo>
                  <a:pt x="0" y="0"/>
                </a:lnTo>
                <a:close/>
              </a:path>
            </a:pathLst>
          </a:custGeom>
          <a:solidFill>
            <a:schemeClr val="accent2">
              <a:lumMod val="75000"/>
            </a:schemeClr>
          </a:solidFill>
        </p:spPr>
        <p:style>
          <a:lnRef idx="2">
            <a:schemeClr val="lt1">
              <a:hueOff val="0"/>
              <a:satOff val="0"/>
              <a:lumOff val="0"/>
              <a:alphaOff val="0"/>
            </a:schemeClr>
          </a:lnRef>
          <a:fillRef idx="1">
            <a:schemeClr val="accent5">
              <a:hueOff val="-9677871"/>
              <a:satOff val="-6126"/>
              <a:lumOff val="-5686"/>
              <a:alphaOff val="0"/>
            </a:schemeClr>
          </a:fillRef>
          <a:effectRef idx="0">
            <a:schemeClr val="accent5">
              <a:hueOff val="-9677871"/>
              <a:satOff val="-6126"/>
              <a:lumOff val="-5686"/>
              <a:alphaOff val="0"/>
            </a:schemeClr>
          </a:effectRef>
          <a:fontRef idx="minor">
            <a:schemeClr val="lt1"/>
          </a:fontRef>
        </p:style>
        <p:txBody>
          <a:bodyPr spcFirstLastPara="0" vert="horz" wrap="square" lIns="118110" tIns="118109" rIns="118109" bIns="118110" numCol="1" spcCol="1270" anchor="ctr" anchorCtr="0">
            <a:noAutofit/>
          </a:bodyPr>
          <a:lstStyle/>
          <a:p>
            <a:pPr marL="0" lvl="0" indent="0" algn="ctr" defTabSz="1377950">
              <a:lnSpc>
                <a:spcPct val="90000"/>
              </a:lnSpc>
              <a:spcBef>
                <a:spcPct val="0"/>
              </a:spcBef>
              <a:spcAft>
                <a:spcPct val="35000"/>
              </a:spcAft>
              <a:buNone/>
            </a:pPr>
            <a:r>
              <a:rPr lang="en-US" sz="3100"/>
              <a:t>Demokrasi &amp; Mayoritarianisme</a:t>
            </a:r>
            <a:endParaRPr lang="id-ID" sz="3100" kern="1200"/>
          </a:p>
        </p:txBody>
      </p:sp>
    </p:spTree>
    <p:extLst>
      <p:ext uri="{BB962C8B-B14F-4D97-AF65-F5344CB8AC3E}">
        <p14:creationId xmlns:p14="http://schemas.microsoft.com/office/powerpoint/2010/main" val="3721051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F157-64F0-4F4F-8FB8-0A016B864410}"/>
              </a:ext>
            </a:extLst>
          </p:cNvPr>
          <p:cNvSpPr>
            <a:spLocks noGrp="1"/>
          </p:cNvSpPr>
          <p:nvPr>
            <p:ph type="title"/>
          </p:nvPr>
        </p:nvSpPr>
        <p:spPr>
          <a:xfrm>
            <a:off x="762000" y="483020"/>
            <a:ext cx="5886449" cy="1325563"/>
          </a:xfrm>
        </p:spPr>
        <p:txBody>
          <a:bodyPr vert="horz" lIns="91440" tIns="45720" rIns="91440" bIns="45720" rtlCol="0" anchor="ctr">
            <a:noAutofit/>
          </a:bodyPr>
          <a:lstStyle/>
          <a:p>
            <a:r>
              <a:rPr lang="en-US" sz="3200">
                <a:latin typeface="Aharoni" panose="02010803020104030203" pitchFamily="2" charset="-79"/>
                <a:cs typeface="Aharoni" panose="02010803020104030203" pitchFamily="2" charset="-79"/>
              </a:rPr>
              <a:t>TANTANGAN KEHIDUPAN BERAGAMA DAN (DEMOKRASI) PANCASILA</a:t>
            </a:r>
          </a:p>
        </p:txBody>
      </p:sp>
      <p:pic>
        <p:nvPicPr>
          <p:cNvPr id="4" name="Picture 3" descr="A close up of a piece of paper&#10;&#10;Description generated with high confidence">
            <a:extLst>
              <a:ext uri="{FF2B5EF4-FFF2-40B4-BE49-F238E27FC236}">
                <a16:creationId xmlns:a16="http://schemas.microsoft.com/office/drawing/2014/main" id="{924B5BB4-6401-40DB-A4A6-13A9C3AC9CF1}"/>
              </a:ext>
            </a:extLst>
          </p:cNvPr>
          <p:cNvPicPr>
            <a:picLocks noChangeAspect="1"/>
          </p:cNvPicPr>
          <p:nvPr/>
        </p:nvPicPr>
        <p:blipFill rotWithShape="1">
          <a:blip r:embed="rId2"/>
          <a:srcRect l="1763" r="2003" b="-2"/>
          <a:stretch/>
        </p:blipFill>
        <p:spPr>
          <a:xfrm>
            <a:off x="7596732" y="-7952"/>
            <a:ext cx="4595268" cy="477520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3" name="Diagram 2">
            <a:extLst>
              <a:ext uri="{FF2B5EF4-FFF2-40B4-BE49-F238E27FC236}">
                <a16:creationId xmlns:a16="http://schemas.microsoft.com/office/drawing/2014/main" id="{E5E60830-B281-4E69-959E-917AB0AC569A}"/>
              </a:ext>
            </a:extLst>
          </p:cNvPr>
          <p:cNvGraphicFramePr/>
          <p:nvPr/>
        </p:nvGraphicFramePr>
        <p:xfrm>
          <a:off x="762000" y="2279017"/>
          <a:ext cx="6329680" cy="3947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63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719D4D-C101-4EB5-A4FA-7E1B068E9649}"/>
              </a:ext>
            </a:extLst>
          </p:cNvPr>
          <p:cNvSpPr>
            <a:spLocks noGrp="1"/>
          </p:cNvSpPr>
          <p:nvPr>
            <p:ph type="title" idx="4294967295"/>
          </p:nvPr>
        </p:nvSpPr>
        <p:spPr>
          <a:xfrm>
            <a:off x="0" y="5529263"/>
            <a:ext cx="11887200" cy="1096962"/>
          </a:xfrm>
        </p:spPr>
        <p:txBody>
          <a:bodyPr vert="horz" lIns="91440" tIns="45720" rIns="91440" bIns="45720" rtlCol="0" anchor="ctr">
            <a:noAutofit/>
          </a:bodyPr>
          <a:lstStyle/>
          <a:p>
            <a:pPr>
              <a:spcAft>
                <a:spcPts val="600"/>
              </a:spcAft>
            </a:pPr>
            <a:r>
              <a:rPr lang="en-US" sz="2800" b="1">
                <a:ln/>
              </a:rPr>
              <a:t>Pendekatan Strategis Terintegrasi untuk Perubahan Berkelanjutan</a:t>
            </a:r>
            <a:br>
              <a:rPr lang="en-US" sz="2800" b="1">
                <a:ln/>
              </a:rPr>
            </a:br>
            <a:r>
              <a:rPr lang="en-US" sz="2000">
                <a:ln/>
              </a:rPr>
              <a:t>(diadaptasi dari 3R Strategy - Susan Walsh)</a:t>
            </a:r>
          </a:p>
        </p:txBody>
      </p:sp>
      <p:graphicFrame>
        <p:nvGraphicFramePr>
          <p:cNvPr id="6" name="Diagram 5">
            <a:extLst>
              <a:ext uri="{FF2B5EF4-FFF2-40B4-BE49-F238E27FC236}">
                <a16:creationId xmlns:a16="http://schemas.microsoft.com/office/drawing/2014/main" id="{3BD92022-7456-49CF-8A09-8909FA435488}"/>
              </a:ext>
            </a:extLst>
          </p:cNvPr>
          <p:cNvGraphicFramePr/>
          <p:nvPr/>
        </p:nvGraphicFramePr>
        <p:xfrm>
          <a:off x="1638300" y="323850"/>
          <a:ext cx="8458200" cy="4868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64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46844" y="109543"/>
            <a:ext cx="6607769" cy="6607769"/>
          </a:xfrm>
          <a:prstGeom prst="rect">
            <a:avLst/>
          </a:prstGeom>
        </p:spPr>
      </p:pic>
    </p:spTree>
    <p:extLst>
      <p:ext uri="{BB962C8B-B14F-4D97-AF65-F5344CB8AC3E}">
        <p14:creationId xmlns:p14="http://schemas.microsoft.com/office/powerpoint/2010/main" val="166222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389723"/>
            <a:ext cx="12190614" cy="5151438"/>
          </a:xfrm>
          <a:prstGeom prst="rect">
            <a:avLst/>
          </a:prstGeom>
          <a:blipFill>
            <a:blip r:embed="rId3" cstate="print"/>
            <a:stretch>
              <a:fillRect t="-22828" b="-10298"/>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DE03BFA1-8943-43B4-A2D1-D83E09EFC708}"/>
              </a:ext>
            </a:extLst>
          </p:cNvPr>
          <p:cNvSpPr/>
          <p:nvPr/>
        </p:nvSpPr>
        <p:spPr>
          <a:xfrm>
            <a:off x="248920" y="350520"/>
            <a:ext cx="11734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Content Placeholder 2">
            <a:extLst>
              <a:ext uri="{FF2B5EF4-FFF2-40B4-BE49-F238E27FC236}">
                <a16:creationId xmlns:a16="http://schemas.microsoft.com/office/drawing/2014/main" id="{4A069559-2F87-412C-854F-A3AAE5E8D030}"/>
              </a:ext>
            </a:extLst>
          </p:cNvPr>
          <p:cNvSpPr txBox="1">
            <a:spLocks/>
          </p:cNvSpPr>
          <p:nvPr/>
        </p:nvSpPr>
        <p:spPr>
          <a:xfrm>
            <a:off x="312358" y="353672"/>
            <a:ext cx="11035140" cy="7041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Indonesia masa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depan</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akan</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didominasi</a:t>
            </a:r>
            <a:r>
              <a:rPr kumimoji="0" lang="en-US" sz="1800" b="1" i="0" u="none" strike="noStrike" kern="1200" cap="none" spc="0" normalizeH="0" baseline="0" noProof="0" dirty="0">
                <a:ln>
                  <a:noFill/>
                </a:ln>
                <a:solidFill>
                  <a:prstClr val="black"/>
                </a:solidFill>
                <a:effectLst/>
                <a:uLnTx/>
                <a:uFillTx/>
                <a:latin typeface="Calibri"/>
                <a:ea typeface="+mn-ea"/>
                <a:cs typeface="+mn-cs"/>
              </a:rPr>
              <a:t> oleh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tiga</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entitas</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masyarakat</a:t>
            </a:r>
            <a:r>
              <a:rPr kumimoji="0" lang="en-US" sz="1800" b="1" i="0" u="none" strike="noStrike" kern="1200" cap="none" spc="0" normalizeH="0" baseline="0" noProof="0" dirty="0">
                <a:ln>
                  <a:noFill/>
                </a:ln>
                <a:solidFill>
                  <a:prstClr val="black"/>
                </a:solidFill>
                <a:effectLst/>
                <a:uLnTx/>
                <a:uFillTx/>
                <a:latin typeface="Calibri"/>
                <a:ea typeface="+mn-ea"/>
                <a:cs typeface="+mn-cs"/>
              </a:rPr>
              <a:t> urban,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kelas</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menengah</a:t>
            </a:r>
            <a:r>
              <a:rPr kumimoji="0" lang="en-US" sz="1800" b="1" i="0" u="none" strike="noStrike" kern="1200" cap="none" spc="0" normalizeH="0" baseline="0" noProof="0" dirty="0">
                <a:ln>
                  <a:noFill/>
                </a:ln>
                <a:solidFill>
                  <a:prstClr val="black"/>
                </a:solidFill>
                <a:effectLst/>
                <a:uLnTx/>
                <a:uFillTx/>
                <a:latin typeface="Calibri"/>
                <a:ea typeface="+mn-ea"/>
                <a:cs typeface="+mn-cs"/>
              </a:rPr>
              <a:t>, dan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milenial</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45BDE76E-D195-44F8-89D4-BB2E2E62D8D2}"/>
              </a:ext>
            </a:extLst>
          </p:cNvPr>
          <p:cNvSpPr/>
          <p:nvPr/>
        </p:nvSpPr>
        <p:spPr>
          <a:xfrm>
            <a:off x="312358" y="864933"/>
            <a:ext cx="4627562" cy="385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STRUKTUR DEMOGRAFI INDONESIA YANG BERUBAH</a:t>
            </a:r>
          </a:p>
        </p:txBody>
      </p:sp>
    </p:spTree>
    <p:extLst>
      <p:ext uri="{BB962C8B-B14F-4D97-AF65-F5344CB8AC3E}">
        <p14:creationId xmlns:p14="http://schemas.microsoft.com/office/powerpoint/2010/main" val="401513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720" y="318051"/>
            <a:ext cx="10933817" cy="6210519"/>
          </a:xfrm>
          <a:prstGeom prst="rect">
            <a:avLst/>
          </a:prstGeom>
        </p:spPr>
      </p:pic>
    </p:spTree>
    <p:extLst>
      <p:ext uri="{BB962C8B-B14F-4D97-AF65-F5344CB8AC3E}">
        <p14:creationId xmlns:p14="http://schemas.microsoft.com/office/powerpoint/2010/main" val="1254320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317CF4-8F95-4E7E-A4B8-FF4895E0D80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7674CD-2239-42A2-AC89-485B07F32FA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Arrow: Pentagon 10">
            <a:extLst>
              <a:ext uri="{FF2B5EF4-FFF2-40B4-BE49-F238E27FC236}">
                <a16:creationId xmlns:a16="http://schemas.microsoft.com/office/drawing/2014/main" id="{70CCF7CC-153A-4835-BE66-FC26C5180E62}"/>
              </a:ext>
            </a:extLst>
          </p:cNvPr>
          <p:cNvSpPr/>
          <p:nvPr/>
        </p:nvSpPr>
        <p:spPr>
          <a:xfrm>
            <a:off x="6264165" y="2590217"/>
            <a:ext cx="567559" cy="3026979"/>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631C84CF-6B8E-4A1A-8491-F0291452D75A}"/>
              </a:ext>
            </a:extLst>
          </p:cNvPr>
          <p:cNvSpPr/>
          <p:nvPr/>
        </p:nvSpPr>
        <p:spPr>
          <a:xfrm>
            <a:off x="7218125" y="2534142"/>
            <a:ext cx="39367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2060"/>
                </a:solidFill>
                <a:effectLst/>
                <a:uLnTx/>
                <a:uFillTx/>
                <a:latin typeface="Calibri"/>
                <a:ea typeface="+mn-ea"/>
                <a:cs typeface="+mn-cs"/>
              </a:rPr>
              <a:t>Estimasi</a:t>
            </a:r>
            <a:r>
              <a:rPr kumimoji="0" lang="en-US" sz="1800" b="1" i="0" u="none" strike="noStrike" kern="1200" cap="none" spc="0" normalizeH="0" baseline="0" noProof="0" dirty="0">
                <a:ln>
                  <a:noFill/>
                </a:ln>
                <a:solidFill>
                  <a:srgbClr val="002060"/>
                </a:solidFill>
                <a:effectLst/>
                <a:uLnTx/>
                <a:uFillTx/>
                <a:latin typeface="Calibri"/>
                <a:ea typeface="+mn-ea"/>
                <a:cs typeface="+mn-cs"/>
              </a:rPr>
              <a:t> </a:t>
            </a:r>
            <a:r>
              <a:rPr kumimoji="0" lang="en-US" sz="1800" b="1" i="0" u="none" strike="noStrike" kern="1200" cap="none" spc="0" normalizeH="0" baseline="0" noProof="0" dirty="0" err="1">
                <a:ln>
                  <a:noFill/>
                </a:ln>
                <a:solidFill>
                  <a:srgbClr val="002060"/>
                </a:solidFill>
                <a:effectLst/>
                <a:uLnTx/>
                <a:uFillTx/>
                <a:latin typeface="Calibri"/>
                <a:ea typeface="+mn-ea"/>
                <a:cs typeface="+mn-cs"/>
              </a:rPr>
              <a:t>populasi</a:t>
            </a:r>
            <a:r>
              <a:rPr kumimoji="0" lang="en-US" sz="1800" b="1" i="0" u="none" strike="noStrike" kern="1200" cap="none" spc="0" normalizeH="0" baseline="0" noProof="0" dirty="0">
                <a:ln>
                  <a:noFill/>
                </a:ln>
                <a:solidFill>
                  <a:srgbClr val="002060"/>
                </a:solidFill>
                <a:effectLst/>
                <a:uLnTx/>
                <a:uFillTx/>
                <a:latin typeface="Calibri"/>
                <a:ea typeface="+mn-ea"/>
                <a:cs typeface="+mn-cs"/>
              </a:rPr>
              <a:t> </a:t>
            </a:r>
            <a:r>
              <a:rPr kumimoji="0" lang="en-US" sz="1800" b="1" i="0" u="none" strike="noStrike" kern="1200" cap="none" spc="0" normalizeH="0" baseline="0" noProof="0" dirty="0" err="1">
                <a:ln>
                  <a:noFill/>
                </a:ln>
                <a:solidFill>
                  <a:srgbClr val="002060"/>
                </a:solidFill>
                <a:effectLst/>
                <a:uLnTx/>
                <a:uFillTx/>
                <a:latin typeface="Calibri"/>
                <a:ea typeface="+mn-ea"/>
                <a:cs typeface="+mn-cs"/>
              </a:rPr>
              <a:t>generasi</a:t>
            </a:r>
            <a:r>
              <a:rPr kumimoji="0" lang="en-US" sz="1800" b="1" i="0" u="none" strike="noStrike" kern="1200" cap="none" spc="0" normalizeH="0" baseline="0" noProof="0" dirty="0">
                <a:ln>
                  <a:noFill/>
                </a:ln>
                <a:solidFill>
                  <a:srgbClr val="002060"/>
                </a:solidFill>
                <a:effectLst/>
                <a:uLnTx/>
                <a:uFillTx/>
                <a:latin typeface="Calibri"/>
                <a:ea typeface="+mn-ea"/>
                <a:cs typeface="+mn-cs"/>
              </a:rPr>
              <a:t> </a:t>
            </a:r>
            <a:r>
              <a:rPr kumimoji="0" lang="en-US" sz="1800" b="1" i="0" u="none" strike="noStrike" kern="1200" cap="none" spc="0" normalizeH="0" baseline="0" noProof="0" dirty="0" err="1">
                <a:ln>
                  <a:noFill/>
                </a:ln>
                <a:solidFill>
                  <a:srgbClr val="002060"/>
                </a:solidFill>
                <a:effectLst/>
                <a:uLnTx/>
                <a:uFillTx/>
                <a:latin typeface="Calibri"/>
                <a:ea typeface="+mn-ea"/>
                <a:cs typeface="+mn-cs"/>
              </a:rPr>
              <a:t>muslim</a:t>
            </a:r>
            <a:r>
              <a:rPr kumimoji="0" lang="en-US" sz="1800" b="1" i="0" u="none" strike="noStrike" kern="1200" cap="none" spc="0" normalizeH="0" baseline="0" noProof="0" dirty="0">
                <a:ln>
                  <a:noFill/>
                </a:ln>
                <a:solidFill>
                  <a:srgbClr val="002060"/>
                </a:solidFill>
                <a:effectLst/>
                <a:uLnTx/>
                <a:uFillTx/>
                <a:latin typeface="Calibri"/>
                <a:ea typeface="+mn-ea"/>
                <a:cs typeface="+mn-cs"/>
              </a:rPr>
              <a:t> </a:t>
            </a:r>
            <a:r>
              <a:rPr kumimoji="0" lang="en-US" sz="1800" b="1" i="0" u="none" strike="noStrike" kern="1200" cap="none" spc="0" normalizeH="0" baseline="0" noProof="0" dirty="0" err="1">
                <a:ln>
                  <a:noFill/>
                </a:ln>
                <a:solidFill>
                  <a:srgbClr val="002060"/>
                </a:solidFill>
                <a:effectLst/>
                <a:uLnTx/>
                <a:uFillTx/>
                <a:latin typeface="Calibri"/>
                <a:ea typeface="+mn-ea"/>
                <a:cs typeface="+mn-cs"/>
              </a:rPr>
              <a:t>baru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BFA217A2-480D-4206-8640-943A51DC37C7}"/>
              </a:ext>
            </a:extLst>
          </p:cNvPr>
          <p:cNvSpPr/>
          <p:nvPr/>
        </p:nvSpPr>
        <p:spPr>
          <a:xfrm>
            <a:off x="8605025" y="3081130"/>
            <a:ext cx="1691914" cy="1662268"/>
          </a:xfrm>
          <a:prstGeom prst="flowChartConnector">
            <a:avLst/>
          </a:prstGeom>
          <a:solidFill>
            <a:srgbClr val="00206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30,59 </a:t>
            </a:r>
            <a:r>
              <a:rPr kumimoji="0" lang="en-US" sz="2800" b="1" i="0" u="none" strike="noStrike" kern="1200" cap="none" spc="0" normalizeH="0" baseline="0" noProof="0" dirty="0" err="1">
                <a:ln>
                  <a:noFill/>
                </a:ln>
                <a:solidFill>
                  <a:prstClr val="white"/>
                </a:solidFill>
                <a:effectLst/>
                <a:uLnTx/>
                <a:uFillTx/>
                <a:latin typeface="Calibri"/>
                <a:ea typeface="+mn-ea"/>
                <a:cs typeface="+mn-cs"/>
              </a:rPr>
              <a:t>jt</a:t>
            </a: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0998B58D-8F98-46B0-911E-89A0F76ED594}"/>
              </a:ext>
            </a:extLst>
          </p:cNvPr>
          <p:cNvSpPr/>
          <p:nvPr/>
        </p:nvSpPr>
        <p:spPr>
          <a:xfrm>
            <a:off x="7507745" y="4743398"/>
            <a:ext cx="4038673"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a:ea typeface="+mn-ea"/>
                <a:cs typeface="+mn-cs"/>
              </a:rPr>
              <a:t>Jumlah</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generasi</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baru</a:t>
            </a:r>
            <a:r>
              <a:rPr kumimoji="0" lang="en-US" sz="1400" b="1" i="0" u="none" strike="noStrike" kern="1200" cap="none" spc="0" normalizeH="0" baseline="0" noProof="0" dirty="0">
                <a:ln>
                  <a:noFill/>
                </a:ln>
                <a:solidFill>
                  <a:prstClr val="black"/>
                </a:solidFill>
                <a:effectLst/>
                <a:uLnTx/>
                <a:uFillTx/>
                <a:latin typeface="Calibri"/>
                <a:ea typeface="+mn-ea"/>
                <a:cs typeface="+mn-cs"/>
              </a:rPr>
              <a:t> di Indonesia pada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tahun</a:t>
            </a:r>
            <a:r>
              <a:rPr kumimoji="0" lang="en-US" sz="1400" b="1" i="0" u="none" strike="noStrike" kern="1200" cap="none" spc="0" normalizeH="0" baseline="0" noProof="0" dirty="0">
                <a:ln>
                  <a:noFill/>
                </a:ln>
                <a:solidFill>
                  <a:prstClr val="black"/>
                </a:solidFill>
                <a:effectLst/>
                <a:uLnTx/>
                <a:uFillTx/>
                <a:latin typeface="Calibri"/>
                <a:ea typeface="+mn-ea"/>
                <a:cs typeface="+mn-cs"/>
              </a:rPr>
              <a:t> 2020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diprediksi</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mencapai</a:t>
            </a:r>
            <a:r>
              <a:rPr kumimoji="0" lang="en-US" sz="1400" b="1" i="0" u="none" strike="noStrike" kern="1200" cap="none" spc="0" normalizeH="0" baseline="0" noProof="0" dirty="0">
                <a:ln>
                  <a:noFill/>
                </a:ln>
                <a:solidFill>
                  <a:prstClr val="black"/>
                </a:solidFill>
                <a:effectLst/>
                <a:uLnTx/>
                <a:uFillTx/>
                <a:latin typeface="Calibri"/>
                <a:ea typeface="+mn-ea"/>
                <a:cs typeface="+mn-cs"/>
              </a:rPr>
              <a:t> 35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juta</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jiwa</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dengan</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asumsi</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penduduk</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mencapai</a:t>
            </a:r>
            <a:r>
              <a:rPr kumimoji="0" lang="en-US" sz="1400" b="1" i="0" u="none" strike="noStrike" kern="1200" cap="none" spc="0" normalizeH="0" baseline="0" noProof="0" dirty="0">
                <a:ln>
                  <a:noFill/>
                </a:ln>
                <a:solidFill>
                  <a:prstClr val="black"/>
                </a:solidFill>
                <a:effectLst/>
                <a:uLnTx/>
                <a:uFillTx/>
                <a:latin typeface="Calibri"/>
                <a:ea typeface="+mn-ea"/>
                <a:cs typeface="+mn-cs"/>
              </a:rPr>
              <a:t> 87%.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013CB7B4-EEE8-4A07-90C9-F728CFA2B924}"/>
              </a:ext>
            </a:extLst>
          </p:cNvPr>
          <p:cNvSpPr/>
          <p:nvPr/>
        </p:nvSpPr>
        <p:spPr>
          <a:xfrm>
            <a:off x="9588789" y="5813093"/>
            <a:ext cx="2194560" cy="9144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312766B-C05E-4785-A769-610745EE94E4}"/>
              </a:ext>
            </a:extLst>
          </p:cNvPr>
          <p:cNvSpPr/>
          <p:nvPr/>
        </p:nvSpPr>
        <p:spPr>
          <a:xfrm>
            <a:off x="7507745" y="5813093"/>
            <a:ext cx="2194560" cy="9144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3D9A7852-D545-45AC-922A-E7099A35913F}"/>
              </a:ext>
            </a:extLst>
          </p:cNvPr>
          <p:cNvPicPr>
            <a:picLocks noChangeAspect="1"/>
          </p:cNvPicPr>
          <p:nvPr/>
        </p:nvPicPr>
        <p:blipFill>
          <a:blip r:embed="rId2"/>
          <a:stretch>
            <a:fillRect/>
          </a:stretch>
        </p:blipFill>
        <p:spPr>
          <a:xfrm>
            <a:off x="0" y="2017978"/>
            <a:ext cx="6334293" cy="4267570"/>
          </a:xfrm>
          <a:prstGeom prst="rect">
            <a:avLst/>
          </a:prstGeom>
        </p:spPr>
      </p:pic>
      <p:sp>
        <p:nvSpPr>
          <p:cNvPr id="15" name="Content Placeholder 2">
            <a:extLst>
              <a:ext uri="{FF2B5EF4-FFF2-40B4-BE49-F238E27FC236}">
                <a16:creationId xmlns:a16="http://schemas.microsoft.com/office/drawing/2014/main" id="{3B942371-4CFB-481F-B377-C0CDE3B53BE7}"/>
              </a:ext>
            </a:extLst>
          </p:cNvPr>
          <p:cNvSpPr txBox="1">
            <a:spLocks/>
          </p:cNvSpPr>
          <p:nvPr/>
        </p:nvSpPr>
        <p:spPr>
          <a:xfrm>
            <a:off x="312358" y="353672"/>
            <a:ext cx="10970543" cy="70411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Muslim Indonesia juga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akan</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menghadapi</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tumbuhnya</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generasi</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baru</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1800" b="1" i="0" u="none" strike="noStrike" kern="1200" cap="none" spc="0" normalizeH="0" baseline="0" noProof="0" dirty="0">
                <a:ln>
                  <a:noFill/>
                </a:ln>
                <a:solidFill>
                  <a:prstClr val="black"/>
                </a:solidFill>
                <a:effectLst/>
                <a:uLnTx/>
                <a:uFillTx/>
                <a:latin typeface="Calibri"/>
                <a:ea typeface="+mn-ea"/>
                <a:cs typeface="+mn-cs"/>
              </a:rPr>
              <a:t> yang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jumlahnya</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mencapai</a:t>
            </a:r>
            <a:r>
              <a:rPr kumimoji="0" lang="en-US" sz="1800" b="1" i="0" u="none" strike="noStrike" kern="1200" cap="none" spc="0" normalizeH="0" baseline="0" noProof="0" dirty="0">
                <a:ln>
                  <a:noFill/>
                </a:ln>
                <a:solidFill>
                  <a:prstClr val="black"/>
                </a:solidFill>
                <a:effectLst/>
                <a:uLnTx/>
                <a:uFillTx/>
                <a:latin typeface="Calibri"/>
                <a:ea typeface="+mn-ea"/>
                <a:cs typeface="+mn-cs"/>
              </a:rPr>
              <a:t> 30 </a:t>
            </a:r>
            <a:r>
              <a:rPr kumimoji="0" lang="en-US" sz="1800" b="1" i="0" u="none" strike="noStrike" kern="1200" cap="none" spc="0" normalizeH="0" baseline="0" noProof="0" err="1">
                <a:ln>
                  <a:noFill/>
                </a:ln>
                <a:solidFill>
                  <a:prstClr val="black"/>
                </a:solidFill>
                <a:effectLst/>
                <a:uLnTx/>
                <a:uFillTx/>
                <a:latin typeface="Calibri"/>
                <a:ea typeface="+mn-ea"/>
                <a:cs typeface="+mn-cs"/>
              </a:rPr>
              <a:t>juta</a:t>
            </a:r>
            <a:r>
              <a:rPr kumimoji="0" lang="en-US" sz="1800" b="1" i="0" u="none" strike="noStrike" kern="1200" cap="none" spc="0" normalizeH="0" baseline="0" noProof="0">
                <a:ln>
                  <a:noFill/>
                </a:ln>
                <a:solidFill>
                  <a:prstClr val="black"/>
                </a:solidFill>
                <a:effectLst/>
                <a:uLnTx/>
                <a:uFillTx/>
                <a:latin typeface="Calibri"/>
                <a:ea typeface="+mn-ea"/>
                <a:cs typeface="+mn-cs"/>
              </a:rPr>
              <a:t>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black"/>
                </a:solidFill>
                <a:effectLst/>
                <a:uLnTx/>
                <a:uFillTx/>
                <a:latin typeface="Calibri"/>
                <a:ea typeface="+mn-ea"/>
                <a:cs typeface="+mn-cs"/>
              </a:rPr>
              <a:t>di tahun 2020.</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B7E92A9B-E038-4180-8CB6-728E1C530614}"/>
              </a:ext>
            </a:extLst>
          </p:cNvPr>
          <p:cNvSpPr/>
          <p:nvPr/>
        </p:nvSpPr>
        <p:spPr>
          <a:xfrm>
            <a:off x="300038" y="1158822"/>
            <a:ext cx="4627562" cy="385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URBAN MIDDLE-CLASS MILLENNIAL MOSLEM</a:t>
            </a:r>
          </a:p>
        </p:txBody>
      </p:sp>
    </p:spTree>
    <p:extLst>
      <p:ext uri="{BB962C8B-B14F-4D97-AF65-F5344CB8AC3E}">
        <p14:creationId xmlns:p14="http://schemas.microsoft.com/office/powerpoint/2010/main" val="222306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CDB4E7-9F97-4514-AD6F-836D586006B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7674CD-2239-42A2-AC89-485B07F32FA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6CD8428-55B4-4A8F-981E-5DA793FF21CC}"/>
              </a:ext>
            </a:extLst>
          </p:cNvPr>
          <p:cNvPicPr>
            <a:picLocks noChangeAspect="1"/>
          </p:cNvPicPr>
          <p:nvPr/>
        </p:nvPicPr>
        <p:blipFill rotWithShape="1">
          <a:blip r:embed="rId2"/>
          <a:srcRect l="4686" t="5942" r="4879" b="4926"/>
          <a:stretch/>
        </p:blipFill>
        <p:spPr>
          <a:xfrm>
            <a:off x="6231215" y="887837"/>
            <a:ext cx="5733773" cy="5651075"/>
          </a:xfrm>
          <a:prstGeom prst="rect">
            <a:avLst/>
          </a:prstGeom>
        </p:spPr>
      </p:pic>
      <p:sp>
        <p:nvSpPr>
          <p:cNvPr id="8" name="Rectangle 7">
            <a:extLst>
              <a:ext uri="{FF2B5EF4-FFF2-40B4-BE49-F238E27FC236}">
                <a16:creationId xmlns:a16="http://schemas.microsoft.com/office/drawing/2014/main" id="{C37FFEF1-5F19-4547-B22E-81E9AC22712A}"/>
              </a:ext>
            </a:extLst>
          </p:cNvPr>
          <p:cNvSpPr/>
          <p:nvPr/>
        </p:nvSpPr>
        <p:spPr>
          <a:xfrm>
            <a:off x="2694027" y="5813093"/>
            <a:ext cx="2194560" cy="9144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633F57C4-CAED-4D7F-835B-0305E8CBB461}"/>
              </a:ext>
            </a:extLst>
          </p:cNvPr>
          <p:cNvSpPr/>
          <p:nvPr/>
        </p:nvSpPr>
        <p:spPr>
          <a:xfrm>
            <a:off x="612983" y="5813093"/>
            <a:ext cx="2194560" cy="9144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Subtitle 13">
            <a:extLst>
              <a:ext uri="{FF2B5EF4-FFF2-40B4-BE49-F238E27FC236}">
                <a16:creationId xmlns:a16="http://schemas.microsoft.com/office/drawing/2014/main" id="{D4221EDD-34EA-4AE3-8002-B85F57FD81ED}"/>
              </a:ext>
            </a:extLst>
          </p:cNvPr>
          <p:cNvSpPr txBox="1">
            <a:spLocks/>
          </p:cNvSpPr>
          <p:nvPr/>
        </p:nvSpPr>
        <p:spPr>
          <a:xfrm>
            <a:off x="577503" y="5883261"/>
            <a:ext cx="4382123" cy="867020"/>
          </a:xfrm>
          <a:prstGeom prst="rect">
            <a:avLst/>
          </a:prstGeom>
        </p:spPr>
        <p:txBody>
          <a:bodyPr vert="horz"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a:ea typeface="+mn-ea"/>
                <a:cs typeface="+mn-cs"/>
              </a:rPr>
              <a:t>Merupakan</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generasi</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millenial</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muslim</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kelas</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menengah</a:t>
            </a:r>
            <a:r>
              <a:rPr kumimoji="0" lang="en-US" sz="1400" b="1" i="0" u="none" strike="noStrike" kern="1200" cap="none" spc="0" normalizeH="0" baseline="0" noProof="0" dirty="0">
                <a:ln>
                  <a:noFill/>
                </a:ln>
                <a:solidFill>
                  <a:prstClr val="black"/>
                </a:solidFill>
                <a:effectLst/>
                <a:uLnTx/>
                <a:uFillTx/>
                <a:latin typeface="Calibri"/>
                <a:ea typeface="+mn-ea"/>
                <a:cs typeface="+mn-cs"/>
              </a:rPr>
              <a:t> urban: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Mereka</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berusia</a:t>
            </a:r>
            <a:r>
              <a:rPr kumimoji="0" lang="en-US" sz="1400" b="1" i="0" u="none" strike="noStrike" kern="1200" cap="none" spc="0" normalizeH="0" baseline="0" noProof="0" dirty="0">
                <a:ln>
                  <a:noFill/>
                </a:ln>
                <a:solidFill>
                  <a:prstClr val="black"/>
                </a:solidFill>
                <a:effectLst/>
                <a:uLnTx/>
                <a:uFillTx/>
                <a:latin typeface="Calibri"/>
                <a:ea typeface="+mn-ea"/>
                <a:cs typeface="+mn-cs"/>
              </a:rPr>
              <a:t> 18-35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tahun</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86555298-495A-4E59-BD64-D34C85EC1938}"/>
              </a:ext>
            </a:extLst>
          </p:cNvPr>
          <p:cNvSpPr txBox="1"/>
          <p:nvPr/>
        </p:nvSpPr>
        <p:spPr>
          <a:xfrm>
            <a:off x="99392" y="6539948"/>
            <a:ext cx="324960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a:ea typeface="+mn-ea"/>
                <a:cs typeface="+mn-cs"/>
              </a:rPr>
              <a:t>Sumber</a:t>
            </a:r>
            <a:r>
              <a:rPr kumimoji="0" lang="en-US" sz="1000" b="0" i="0" u="none" strike="noStrike" kern="1200" cap="none" spc="0" normalizeH="0" baseline="0" noProof="0" dirty="0">
                <a:ln>
                  <a:noFill/>
                </a:ln>
                <a:solidFill>
                  <a:prstClr val="black"/>
                </a:solidFill>
                <a:effectLst/>
                <a:uLnTx/>
                <a:uFillTx/>
                <a:latin typeface="Calibri"/>
                <a:ea typeface="+mn-ea"/>
                <a:cs typeface="+mn-cs"/>
              </a:rPr>
              <a:t>: Gen 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Yuswohady</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Iryan</a:t>
            </a:r>
            <a:r>
              <a:rPr kumimoji="0" lang="en-US" sz="1000" b="0" i="0" u="none" strike="noStrike" kern="1200" cap="none" spc="0" normalizeH="0" baseline="0" noProof="0" dirty="0">
                <a:ln>
                  <a:noFill/>
                </a:ln>
                <a:solidFill>
                  <a:prstClr val="black"/>
                </a:solidFill>
                <a:effectLst/>
                <a:uLnTx/>
                <a:uFillTx/>
                <a:latin typeface="Calibri"/>
                <a:ea typeface="+mn-ea"/>
                <a:cs typeface="+mn-cs"/>
              </a:rPr>
              <a:t> H, Hasanuddin Ali, 2017</a:t>
            </a:r>
          </a:p>
        </p:txBody>
      </p:sp>
      <p:pic>
        <p:nvPicPr>
          <p:cNvPr id="5" name="Picture 4">
            <a:extLst>
              <a:ext uri="{FF2B5EF4-FFF2-40B4-BE49-F238E27FC236}">
                <a16:creationId xmlns:a16="http://schemas.microsoft.com/office/drawing/2014/main" id="{A03F899C-5109-4071-B580-B165D79E77ED}"/>
              </a:ext>
            </a:extLst>
          </p:cNvPr>
          <p:cNvPicPr>
            <a:picLocks noChangeAspect="1"/>
          </p:cNvPicPr>
          <p:nvPr/>
        </p:nvPicPr>
        <p:blipFill>
          <a:blip r:embed="rId3"/>
          <a:stretch>
            <a:fillRect/>
          </a:stretch>
        </p:blipFill>
        <p:spPr>
          <a:xfrm>
            <a:off x="227012" y="1714472"/>
            <a:ext cx="5424688" cy="3265662"/>
          </a:xfrm>
          <a:prstGeom prst="rect">
            <a:avLst/>
          </a:prstGeom>
        </p:spPr>
      </p:pic>
      <p:sp>
        <p:nvSpPr>
          <p:cNvPr id="11" name="Content Placeholder 2">
            <a:extLst>
              <a:ext uri="{FF2B5EF4-FFF2-40B4-BE49-F238E27FC236}">
                <a16:creationId xmlns:a16="http://schemas.microsoft.com/office/drawing/2014/main" id="{A1D468C9-35F2-4B0B-B896-727D8CED0710}"/>
              </a:ext>
            </a:extLst>
          </p:cNvPr>
          <p:cNvSpPr txBox="1">
            <a:spLocks/>
          </p:cNvSpPr>
          <p:nvPr/>
        </p:nvSpPr>
        <p:spPr>
          <a:xfrm>
            <a:off x="312358" y="353672"/>
            <a:ext cx="11035140" cy="7041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Mereka</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memiliki</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karakterr</a:t>
            </a:r>
            <a:r>
              <a:rPr kumimoji="0" lang="en-US" sz="1800" b="1" i="0" u="none" strike="noStrike" kern="1200" cap="none" spc="0" normalizeH="0" baseline="0" noProof="0" dirty="0">
                <a:ln>
                  <a:noFill/>
                </a:ln>
                <a:solidFill>
                  <a:prstClr val="black"/>
                </a:solidFill>
                <a:effectLst/>
                <a:uLnTx/>
                <a:uFillTx/>
                <a:latin typeface="Calibri"/>
                <a:ea typeface="+mn-ea"/>
                <a:cs typeface="+mn-cs"/>
              </a:rPr>
              <a:t> tech savvy, religious, modern, dan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memiliki</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daya</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beli</a:t>
            </a:r>
            <a:r>
              <a:rPr kumimoji="0" lang="en-US" sz="1800" b="1" i="0" u="none" strike="noStrike" kern="1200" cap="none" spc="0" normalizeH="0" baseline="0" noProof="0" dirty="0">
                <a:ln>
                  <a:noFill/>
                </a:ln>
                <a:solidFill>
                  <a:prstClr val="black"/>
                </a:solidFill>
                <a:effectLst/>
                <a:uLnTx/>
                <a:uFillTx/>
                <a:latin typeface="Calibri"/>
                <a:ea typeface="+mn-ea"/>
                <a:cs typeface="+mn-cs"/>
              </a:rPr>
              <a:t> yang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tinggi</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96AF51B8-7D23-4713-8019-82712A395DE4}"/>
              </a:ext>
            </a:extLst>
          </p:cNvPr>
          <p:cNvSpPr/>
          <p:nvPr/>
        </p:nvSpPr>
        <p:spPr>
          <a:xfrm>
            <a:off x="300038" y="1158823"/>
            <a:ext cx="5287962" cy="38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KARAKTER URBAN MIDDLE-CLASS MILLENNIAL MOSLEM</a:t>
            </a:r>
          </a:p>
        </p:txBody>
      </p:sp>
    </p:spTree>
    <p:extLst>
      <p:ext uri="{BB962C8B-B14F-4D97-AF65-F5344CB8AC3E}">
        <p14:creationId xmlns:p14="http://schemas.microsoft.com/office/powerpoint/2010/main" val="3241687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4F4D36E-8DAE-40C9-B0B1-710721D610C8}"/>
              </a:ext>
            </a:extLst>
          </p:cNvPr>
          <p:cNvSpPr txBox="1"/>
          <p:nvPr/>
        </p:nvSpPr>
        <p:spPr>
          <a:xfrm>
            <a:off x="6936245" y="595787"/>
            <a:ext cx="41324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맑은 고딕" panose="020B0503020000020004" pitchFamily="34" charset="-127"/>
                <a:cs typeface="Arial" panose="020B0604020202020204" pitchFamily="34" charset="0"/>
              </a:rPr>
              <a:t>Berkembangnya cara pandang, sikap dan praktik beragama yang berlebihan (ekstrem), yang mengesampingkan martabat kemanusiaan</a:t>
            </a:r>
          </a:p>
        </p:txBody>
      </p:sp>
      <p:sp>
        <p:nvSpPr>
          <p:cNvPr id="27" name="TextBox 26">
            <a:extLst>
              <a:ext uri="{FF2B5EF4-FFF2-40B4-BE49-F238E27FC236}">
                <a16:creationId xmlns:a16="http://schemas.microsoft.com/office/drawing/2014/main" id="{9F93D7F1-E5BD-495E-B418-0451AF1B8346}"/>
              </a:ext>
            </a:extLst>
          </p:cNvPr>
          <p:cNvSpPr txBox="1"/>
          <p:nvPr/>
        </p:nvSpPr>
        <p:spPr>
          <a:xfrm>
            <a:off x="6741042" y="4429550"/>
            <a:ext cx="2690341"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1">
                <a:ln>
                  <a:noFill/>
                </a:ln>
                <a:solidFill>
                  <a:prstClr val="black">
                    <a:lumMod val="65000"/>
                    <a:lumOff val="35000"/>
                  </a:prstClr>
                </a:solidFill>
                <a:effectLst/>
                <a:uLnTx/>
                <a:uFillTx/>
                <a:latin typeface="Avenir Next LT Pro" panose="020B0504020202020204" pitchFamily="34" charset="0"/>
                <a:ea typeface="맑은 고딕" panose="020B0503020000020004" pitchFamily="34" charset="-127"/>
                <a:cs typeface="Arial" panose="020B0604020202020204" pitchFamily="34" charset="0"/>
              </a:rPr>
              <a:t>Moderasi beragama merupakan perekat antara semangat beragama dan komitmen berbangsa. Di Indonesia, beragama pada hakikatnya adalah ber-Indonesia dan ber-Indonesia itu pada hakikatnya adalah beragama</a:t>
            </a:r>
          </a:p>
        </p:txBody>
      </p:sp>
      <p:sp>
        <p:nvSpPr>
          <p:cNvPr id="30" name="TextBox 29">
            <a:extLst>
              <a:ext uri="{FF2B5EF4-FFF2-40B4-BE49-F238E27FC236}">
                <a16:creationId xmlns:a16="http://schemas.microsoft.com/office/drawing/2014/main" id="{119B5F77-C4D3-4966-9879-E92540298CF8}"/>
              </a:ext>
            </a:extLst>
          </p:cNvPr>
          <p:cNvSpPr txBox="1"/>
          <p:nvPr/>
        </p:nvSpPr>
        <p:spPr>
          <a:xfrm>
            <a:off x="9627303" y="4429550"/>
            <a:ext cx="2319274"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1">
                <a:ln>
                  <a:noFill/>
                </a:ln>
                <a:solidFill>
                  <a:prstClr val="black">
                    <a:lumMod val="65000"/>
                    <a:lumOff val="35000"/>
                  </a:prstClr>
                </a:solidFill>
                <a:effectLst/>
                <a:uLnTx/>
                <a:uFillTx/>
                <a:latin typeface="Avenir Next LT Pro" panose="020B0504020202020204" pitchFamily="34" charset="0"/>
                <a:ea typeface="맑은 고딕" panose="020B0503020000020004" pitchFamily="34" charset="-127"/>
                <a:cs typeface="Arial" panose="020B0604020202020204" pitchFamily="34" charset="0"/>
              </a:rPr>
              <a:t>Moderasi Beragama menjadi sarana mewujudkan kemaslahatan kehidupan beragama dan berbangsa yang harmonis, damai dan toleran sehingga Indonesia maju.</a:t>
            </a:r>
          </a:p>
        </p:txBody>
      </p:sp>
      <p:sp>
        <p:nvSpPr>
          <p:cNvPr id="33" name="TextBox 32">
            <a:extLst>
              <a:ext uri="{FF2B5EF4-FFF2-40B4-BE49-F238E27FC236}">
                <a16:creationId xmlns:a16="http://schemas.microsoft.com/office/drawing/2014/main" id="{73D40AF1-12D3-455B-944B-3EFB7FB9AC27}"/>
              </a:ext>
            </a:extLst>
          </p:cNvPr>
          <p:cNvSpPr txBox="1"/>
          <p:nvPr/>
        </p:nvSpPr>
        <p:spPr>
          <a:xfrm>
            <a:off x="367249" y="4429550"/>
            <a:ext cx="3849252" cy="18423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1">
                <a:ln>
                  <a:noFill/>
                </a:ln>
                <a:solidFill>
                  <a:prstClr val="black">
                    <a:lumMod val="65000"/>
                    <a:lumOff val="35000"/>
                  </a:prstClr>
                </a:solidFill>
                <a:effectLst/>
                <a:uLnTx/>
                <a:uFillTx/>
                <a:latin typeface="Avenir Next LT Pro" panose="020B0504020202020204" pitchFamily="34" charset="0"/>
                <a:ea typeface="맑은 고딕" panose="020B0503020000020004" pitchFamily="34" charset="-127"/>
                <a:cs typeface="Arial" panose="020B0604020202020204" pitchFamily="34" charset="0"/>
              </a:rPr>
              <a:t>Indonesia adalah negara yang bermasyarakat religius dan majemuk. Meskipun bukan negara agama, masyarakat lekat dengan kehidupan beragama dan kemerdekaan beragama dijamin oleh konstitusi.  Menjaga keseimbangan antara hak beragama dan komitmen kebangsaan menjadi tantangan bagi setiap warga negara</a:t>
            </a:r>
          </a:p>
        </p:txBody>
      </p:sp>
      <p:sp>
        <p:nvSpPr>
          <p:cNvPr id="3" name="TextBox 2">
            <a:extLst>
              <a:ext uri="{FF2B5EF4-FFF2-40B4-BE49-F238E27FC236}">
                <a16:creationId xmlns:a16="http://schemas.microsoft.com/office/drawing/2014/main" id="{873B3071-4C27-4CCE-A9F4-F2D944873DE4}"/>
              </a:ext>
            </a:extLst>
          </p:cNvPr>
          <p:cNvSpPr txBox="1"/>
          <p:nvPr/>
        </p:nvSpPr>
        <p:spPr>
          <a:xfrm>
            <a:off x="11516934" y="6295728"/>
            <a:ext cx="45986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34" charset="-127"/>
                <a:cs typeface="Arial" panose="020B0604020202020204" pitchFamily="34" charset="0"/>
              </a:rPr>
              <a:t>5</a:t>
            </a:r>
            <a:endParaRPr kumimoji="0" lang="ko-KR" altLang="en-US" sz="1600" b="1" i="0"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36" name="TextBox 35">
            <a:extLst>
              <a:ext uri="{FF2B5EF4-FFF2-40B4-BE49-F238E27FC236}">
                <a16:creationId xmlns:a16="http://schemas.microsoft.com/office/drawing/2014/main" id="{E8D9BC4F-0DD2-4DB7-8042-A7C95A128637}"/>
              </a:ext>
            </a:extLst>
          </p:cNvPr>
          <p:cNvSpPr txBox="1"/>
          <p:nvPr/>
        </p:nvSpPr>
        <p:spPr>
          <a:xfrm>
            <a:off x="631488" y="758760"/>
            <a:ext cx="37517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lumMod val="75000"/>
                    <a:lumOff val="25000"/>
                  </a:prstClr>
                </a:solidFill>
                <a:effectLst/>
                <a:uLnTx/>
                <a:uFillTx/>
                <a:latin typeface="Avenir Next LT Pro" panose="020B0504020202020204" pitchFamily="34" charset="0"/>
                <a:ea typeface="+mn-ea"/>
                <a:cs typeface="+mn-cs"/>
              </a:rPr>
              <a:t>Moderasi</a:t>
            </a:r>
            <a:r>
              <a:rPr kumimoji="0" lang="en-US" sz="1800" b="1" i="0" u="none" strike="noStrike" kern="1200" cap="none" spc="0" normalizeH="0" baseline="0" noProof="0" dirty="0">
                <a:ln>
                  <a:noFill/>
                </a:ln>
                <a:solidFill>
                  <a:prstClr val="black">
                    <a:lumMod val="75000"/>
                    <a:lumOff val="25000"/>
                  </a:prstClr>
                </a:solidFill>
                <a:effectLst/>
                <a:uLnTx/>
                <a:uFillTx/>
                <a:latin typeface="Avenir Next LT Pro" panose="020B0504020202020204" pitchFamily="34" charset="0"/>
                <a:ea typeface="+mn-ea"/>
                <a:cs typeface="+mn-cs"/>
              </a:rPr>
              <a:t> </a:t>
            </a:r>
            <a:r>
              <a:rPr kumimoji="0" lang="en-US" sz="1800" b="1" i="0" u="none" strike="noStrike" kern="1200" cap="none" spc="0" normalizeH="0" baseline="0" noProof="0" dirty="0" err="1">
                <a:ln>
                  <a:noFill/>
                </a:ln>
                <a:solidFill>
                  <a:prstClr val="black">
                    <a:lumMod val="75000"/>
                    <a:lumOff val="25000"/>
                  </a:prstClr>
                </a:solidFill>
                <a:effectLst/>
                <a:uLnTx/>
                <a:uFillTx/>
                <a:latin typeface="Avenir Next LT Pro" panose="020B0504020202020204" pitchFamily="34" charset="0"/>
                <a:ea typeface="+mn-ea"/>
                <a:cs typeface="+mn-cs"/>
              </a:rPr>
              <a:t>Beragama</a:t>
            </a:r>
            <a:endParaRPr kumimoji="0" lang="en-US" sz="1800" b="1" i="0" u="none" strike="noStrike" kern="1200" cap="none" spc="0" normalizeH="0" baseline="0" noProof="0" dirty="0">
              <a:ln>
                <a:noFill/>
              </a:ln>
              <a:solidFill>
                <a:prstClr val="black">
                  <a:lumMod val="75000"/>
                  <a:lumOff val="25000"/>
                </a:prstClr>
              </a:solidFill>
              <a:effectLst/>
              <a:uLnTx/>
              <a:uFillTx/>
              <a:latin typeface="Avenir Next LT Pro" panose="020B0504020202020204" pitchFamily="34" charset="0"/>
              <a:ea typeface="+mn-ea"/>
              <a:cs typeface="+mn-cs"/>
            </a:endParaRPr>
          </a:p>
        </p:txBody>
      </p:sp>
      <p:sp>
        <p:nvSpPr>
          <p:cNvPr id="44" name="TextBox 43">
            <a:extLst>
              <a:ext uri="{FF2B5EF4-FFF2-40B4-BE49-F238E27FC236}">
                <a16:creationId xmlns:a16="http://schemas.microsoft.com/office/drawing/2014/main" id="{76425D9D-0BD0-4CB7-A51F-4C549E13FE5C}"/>
              </a:ext>
            </a:extLst>
          </p:cNvPr>
          <p:cNvSpPr txBox="1"/>
          <p:nvPr/>
        </p:nvSpPr>
        <p:spPr>
          <a:xfrm>
            <a:off x="122931" y="1695912"/>
            <a:ext cx="2942272" cy="1015663"/>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1" u="none" strike="noStrike" kern="1200" cap="none" spc="0" normalizeH="0" baseline="0" noProof="1">
                <a:ln>
                  <a:noFill/>
                </a:ln>
                <a:solidFill>
                  <a:srgbClr val="E84C22"/>
                </a:solidFill>
                <a:effectLst/>
                <a:uLnTx/>
                <a:uFillTx/>
                <a:latin typeface="Avenir Next LT Pro" panose="020B0504020202020204" pitchFamily="34" charset="0"/>
                <a:ea typeface="맑은 고딕" panose="020B0503020000020004" pitchFamily="34" charset="-127"/>
                <a:cs typeface="Arial" panose="020B0604020202020204" pitchFamily="34" charset="0"/>
              </a:rPr>
              <a:t>Berkembangnya klaim kebenaran subyektif dan pemaksaan kehendak atas tafsir agama serta pengaruh kepentingan ekonomi dan politik berpotensi memicu konflik</a:t>
            </a:r>
          </a:p>
        </p:txBody>
      </p:sp>
      <p:sp>
        <p:nvSpPr>
          <p:cNvPr id="45" name="TextBox 44">
            <a:extLst>
              <a:ext uri="{FF2B5EF4-FFF2-40B4-BE49-F238E27FC236}">
                <a16:creationId xmlns:a16="http://schemas.microsoft.com/office/drawing/2014/main" id="{5BC1F27D-62AF-4402-A117-24154599DE61}"/>
              </a:ext>
            </a:extLst>
          </p:cNvPr>
          <p:cNvSpPr txBox="1"/>
          <p:nvPr/>
        </p:nvSpPr>
        <p:spPr>
          <a:xfrm>
            <a:off x="7401595" y="1966160"/>
            <a:ext cx="2959975" cy="64633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mn-ea"/>
                <a:cs typeface="Arial" panose="020B0604020202020204" pitchFamily="34" charset="0"/>
              </a:rPr>
              <a:t>Berkembangnya semangat beragama yang tidak selaras dengan kecintaan berbangsa dalam bingkai NKRI</a:t>
            </a:r>
          </a:p>
        </p:txBody>
      </p:sp>
      <p:sp>
        <p:nvSpPr>
          <p:cNvPr id="60" name="Right Arrow 2">
            <a:extLst>
              <a:ext uri="{FF2B5EF4-FFF2-40B4-BE49-F238E27FC236}">
                <a16:creationId xmlns:a16="http://schemas.microsoft.com/office/drawing/2014/main" id="{2AE1087F-0082-4A36-91B0-DC5BD86CDDAE}"/>
              </a:ext>
            </a:extLst>
          </p:cNvPr>
          <p:cNvSpPr/>
          <p:nvPr/>
        </p:nvSpPr>
        <p:spPr>
          <a:xfrm>
            <a:off x="441546" y="2825282"/>
            <a:ext cx="2942272" cy="1548948"/>
          </a:xfrm>
          <a:prstGeom prst="rightArrow">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61" name="Right Arrow 3">
            <a:extLst>
              <a:ext uri="{FF2B5EF4-FFF2-40B4-BE49-F238E27FC236}">
                <a16:creationId xmlns:a16="http://schemas.microsoft.com/office/drawing/2014/main" id="{A70BC6C0-478E-48B1-B34B-633B9D1DE697}"/>
              </a:ext>
            </a:extLst>
          </p:cNvPr>
          <p:cNvSpPr/>
          <p:nvPr/>
        </p:nvSpPr>
        <p:spPr>
          <a:xfrm>
            <a:off x="6822229" y="2825282"/>
            <a:ext cx="2560320" cy="1548948"/>
          </a:xfrm>
          <a:prstGeom prst="rightArrow">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62" name="Right Arrow 4">
            <a:extLst>
              <a:ext uri="{FF2B5EF4-FFF2-40B4-BE49-F238E27FC236}">
                <a16:creationId xmlns:a16="http://schemas.microsoft.com/office/drawing/2014/main" id="{092AE5F2-78E6-4E80-9E9A-E49DDD3D877E}"/>
              </a:ext>
            </a:extLst>
          </p:cNvPr>
          <p:cNvSpPr/>
          <p:nvPr/>
        </p:nvSpPr>
        <p:spPr>
          <a:xfrm>
            <a:off x="9774055" y="2825282"/>
            <a:ext cx="2319273" cy="1548948"/>
          </a:xfrm>
          <a:prstGeom prst="rightArrow">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cxnSp>
        <p:nvCxnSpPr>
          <p:cNvPr id="38" name="Straight Connector 37">
            <a:extLst>
              <a:ext uri="{FF2B5EF4-FFF2-40B4-BE49-F238E27FC236}">
                <a16:creationId xmlns:a16="http://schemas.microsoft.com/office/drawing/2014/main" id="{6959C2E0-CB78-4965-BF23-71CC40291C93}"/>
              </a:ext>
            </a:extLst>
          </p:cNvPr>
          <p:cNvCxnSpPr/>
          <p:nvPr/>
        </p:nvCxnSpPr>
        <p:spPr>
          <a:xfrm>
            <a:off x="3086859" y="2322482"/>
            <a:ext cx="35488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1BE0A50-C75E-40A8-B218-3D90A3612775}"/>
              </a:ext>
            </a:extLst>
          </p:cNvPr>
          <p:cNvCxnSpPr>
            <a:cxnSpLocks/>
          </p:cNvCxnSpPr>
          <p:nvPr/>
        </p:nvCxnSpPr>
        <p:spPr>
          <a:xfrm>
            <a:off x="3452174" y="2322435"/>
            <a:ext cx="756473" cy="69728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8952DBD-E78C-49FB-A22C-45F6A3728ED6}"/>
              </a:ext>
            </a:extLst>
          </p:cNvPr>
          <p:cNvCxnSpPr/>
          <p:nvPr/>
        </p:nvCxnSpPr>
        <p:spPr>
          <a:xfrm>
            <a:off x="6490912" y="929692"/>
            <a:ext cx="42941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EE4A5B3-629B-4465-A025-B3AAD4D5048D}"/>
              </a:ext>
            </a:extLst>
          </p:cNvPr>
          <p:cNvCxnSpPr>
            <a:cxnSpLocks/>
          </p:cNvCxnSpPr>
          <p:nvPr/>
        </p:nvCxnSpPr>
        <p:spPr>
          <a:xfrm flipH="1">
            <a:off x="6053621" y="929692"/>
            <a:ext cx="441446" cy="41501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AFEA877-E056-4BAF-956A-FD710F572484}"/>
              </a:ext>
            </a:extLst>
          </p:cNvPr>
          <p:cNvCxnSpPr>
            <a:cxnSpLocks/>
          </p:cNvCxnSpPr>
          <p:nvPr/>
        </p:nvCxnSpPr>
        <p:spPr>
          <a:xfrm>
            <a:off x="6878844" y="2307054"/>
            <a:ext cx="498815" cy="1607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18D8BDA-659B-4DEF-AA73-1C938439A1CE}"/>
              </a:ext>
            </a:extLst>
          </p:cNvPr>
          <p:cNvCxnSpPr>
            <a:cxnSpLocks/>
          </p:cNvCxnSpPr>
          <p:nvPr/>
        </p:nvCxnSpPr>
        <p:spPr>
          <a:xfrm flipH="1">
            <a:off x="5992505" y="2302541"/>
            <a:ext cx="900948" cy="254133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5D826-59CA-457D-8891-BC083882F062}"/>
              </a:ext>
            </a:extLst>
          </p:cNvPr>
          <p:cNvSpPr txBox="1"/>
          <p:nvPr/>
        </p:nvSpPr>
        <p:spPr>
          <a:xfrm>
            <a:off x="7380431" y="1753086"/>
            <a:ext cx="1481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1">
                <a:ln>
                  <a:noFill/>
                </a:ln>
                <a:solidFill>
                  <a:schemeClr val="accent3">
                    <a:lumMod val="75000"/>
                  </a:schemeClr>
                </a:solidFill>
                <a:effectLst/>
                <a:uLnTx/>
                <a:uFillTx/>
                <a:latin typeface="Avenir Next LT Pro" panose="020B0504020202020204" pitchFamily="34" charset="0"/>
                <a:ea typeface="맑은 고딕" panose="020B0503020000020004" pitchFamily="34" charset="-127"/>
                <a:cs typeface="Arial" panose="020B0604020202020204" pitchFamily="34" charset="0"/>
              </a:rPr>
              <a:t>Tantangan 3</a:t>
            </a:r>
          </a:p>
        </p:txBody>
      </p:sp>
      <p:sp>
        <p:nvSpPr>
          <p:cNvPr id="40" name="TextBox 39">
            <a:extLst>
              <a:ext uri="{FF2B5EF4-FFF2-40B4-BE49-F238E27FC236}">
                <a16:creationId xmlns:a16="http://schemas.microsoft.com/office/drawing/2014/main" id="{CC7DEADD-B7B1-4F78-868C-955DC50679CB}"/>
              </a:ext>
            </a:extLst>
          </p:cNvPr>
          <p:cNvSpPr txBox="1"/>
          <p:nvPr/>
        </p:nvSpPr>
        <p:spPr>
          <a:xfrm>
            <a:off x="6917903" y="374698"/>
            <a:ext cx="19188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1">
                <a:ln>
                  <a:noFill/>
                </a:ln>
                <a:solidFill>
                  <a:schemeClr val="accent3">
                    <a:lumMod val="75000"/>
                  </a:schemeClr>
                </a:solidFill>
                <a:effectLst/>
                <a:uLnTx/>
                <a:uFillTx/>
                <a:latin typeface="Avenir Next LT Pro" panose="020B0504020202020204" pitchFamily="34" charset="0"/>
                <a:ea typeface="맑은 고딕" panose="020B0503020000020004" pitchFamily="34" charset="-127"/>
                <a:cs typeface="Arial" panose="020B0604020202020204" pitchFamily="34" charset="0"/>
              </a:rPr>
              <a:t>Tantangan 1</a:t>
            </a:r>
          </a:p>
        </p:txBody>
      </p:sp>
      <p:sp>
        <p:nvSpPr>
          <p:cNvPr id="42" name="TextBox 41">
            <a:extLst>
              <a:ext uri="{FF2B5EF4-FFF2-40B4-BE49-F238E27FC236}">
                <a16:creationId xmlns:a16="http://schemas.microsoft.com/office/drawing/2014/main" id="{3BD283B2-3530-471E-9AD1-B851D6E38691}"/>
              </a:ext>
            </a:extLst>
          </p:cNvPr>
          <p:cNvSpPr txBox="1"/>
          <p:nvPr/>
        </p:nvSpPr>
        <p:spPr>
          <a:xfrm>
            <a:off x="1146339" y="1464553"/>
            <a:ext cx="191886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1">
                <a:ln>
                  <a:noFill/>
                </a:ln>
                <a:solidFill>
                  <a:srgbClr val="E84C22"/>
                </a:solidFill>
                <a:effectLst/>
                <a:uLnTx/>
                <a:uFillTx/>
                <a:latin typeface="Avenir Next LT Pro" panose="020B0504020202020204" pitchFamily="34" charset="0"/>
                <a:ea typeface="맑은 고딕" panose="020B0503020000020004" pitchFamily="34" charset="-127"/>
                <a:cs typeface="Arial" panose="020B0604020202020204" pitchFamily="34" charset="0"/>
              </a:rPr>
              <a:t>Tantangan 2</a:t>
            </a:r>
          </a:p>
        </p:txBody>
      </p:sp>
      <p:sp>
        <p:nvSpPr>
          <p:cNvPr id="39" name="Rectangle: Rounded Corners 38">
            <a:extLst>
              <a:ext uri="{FF2B5EF4-FFF2-40B4-BE49-F238E27FC236}">
                <a16:creationId xmlns:a16="http://schemas.microsoft.com/office/drawing/2014/main" id="{1D59FECD-A6B7-4AE5-9105-7825AC5C2CB8}"/>
              </a:ext>
            </a:extLst>
          </p:cNvPr>
          <p:cNvSpPr/>
          <p:nvPr/>
        </p:nvSpPr>
        <p:spPr>
          <a:xfrm rot="18887817">
            <a:off x="4231774" y="964601"/>
            <a:ext cx="1737360" cy="173736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2D493D1C-A472-4DC3-8324-6750070EC95D}"/>
              </a:ext>
            </a:extLst>
          </p:cNvPr>
          <p:cNvSpPr/>
          <p:nvPr/>
        </p:nvSpPr>
        <p:spPr>
          <a:xfrm rot="18887817">
            <a:off x="4231774" y="2712477"/>
            <a:ext cx="1737360" cy="173736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C7F2A229-7201-4D53-9AE1-9D345DBA2D7F}"/>
              </a:ext>
            </a:extLst>
          </p:cNvPr>
          <p:cNvSpPr/>
          <p:nvPr/>
        </p:nvSpPr>
        <p:spPr>
          <a:xfrm rot="18887817">
            <a:off x="4231774" y="4466290"/>
            <a:ext cx="1737360" cy="17373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6ABCCA2A-E48F-4FCA-9BB7-077D96B0AACF}"/>
              </a:ext>
            </a:extLst>
          </p:cNvPr>
          <p:cNvSpPr txBox="1"/>
          <p:nvPr/>
        </p:nvSpPr>
        <p:spPr>
          <a:xfrm>
            <a:off x="4255831" y="5143934"/>
            <a:ext cx="1741182" cy="461665"/>
          </a:xfrm>
          <a:prstGeom prst="rect">
            <a:avLst/>
          </a:prstGeom>
          <a:noFill/>
        </p:spPr>
        <p:txBody>
          <a:bodyPr wrap="square">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1">
                <a:ln>
                  <a:noFill/>
                </a:ln>
                <a:solidFill>
                  <a:srgbClr val="FF8427"/>
                </a:solidFill>
                <a:effectLst/>
                <a:uLnTx/>
                <a:uFillTx/>
                <a:latin typeface="Avenir Next LT Pro" panose="020B0504020202020204" pitchFamily="34" charset="0"/>
                <a:ea typeface="+mn-ea"/>
                <a:cs typeface="+mn-cs"/>
              </a:rPr>
              <a:t>Merawat Keindonesiaan</a:t>
            </a:r>
            <a:endParaRPr kumimoji="0" lang="id-ID" sz="1200" b="0" i="0" u="none" strike="noStrike" kern="1200" cap="none" spc="0" normalizeH="0" baseline="0" noProof="1">
              <a:ln>
                <a:noFill/>
              </a:ln>
              <a:solidFill>
                <a:srgbClr val="FF8427"/>
              </a:solidFill>
              <a:effectLst/>
              <a:uLnTx/>
              <a:uFillTx/>
              <a:latin typeface="Avenir Next LT Pro" panose="020B0504020202020204" pitchFamily="34" charset="0"/>
              <a:ea typeface="+mn-ea"/>
              <a:cs typeface="+mn-cs"/>
            </a:endParaRPr>
          </a:p>
        </p:txBody>
      </p:sp>
      <p:sp>
        <p:nvSpPr>
          <p:cNvPr id="59" name="TextBox 58">
            <a:extLst>
              <a:ext uri="{FF2B5EF4-FFF2-40B4-BE49-F238E27FC236}">
                <a16:creationId xmlns:a16="http://schemas.microsoft.com/office/drawing/2014/main" id="{F197E297-263C-4967-9FD8-969A34164785}"/>
              </a:ext>
            </a:extLst>
          </p:cNvPr>
          <p:cNvSpPr txBox="1"/>
          <p:nvPr/>
        </p:nvSpPr>
        <p:spPr>
          <a:xfrm>
            <a:off x="4325146" y="1415650"/>
            <a:ext cx="1534963" cy="923330"/>
          </a:xfrm>
          <a:prstGeom prst="rect">
            <a:avLst/>
          </a:prstGeom>
          <a:noFill/>
        </p:spPr>
        <p:txBody>
          <a:bodyPr wrap="square">
            <a:sp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id-ID" sz="1200" b="0" i="0" u="none" strike="noStrike" kern="1200" cap="none" spc="0" normalizeH="0" baseline="0" noProof="1">
                <a:ln>
                  <a:noFill/>
                </a:ln>
                <a:solidFill>
                  <a:srgbClr val="CC9900"/>
                </a:solidFill>
                <a:effectLst/>
                <a:uLnTx/>
                <a:uFillTx/>
                <a:latin typeface="Avenir Next LT Pro" panose="020B0504020202020204" pitchFamily="34" charset="0"/>
                <a:ea typeface="+mn-ea"/>
                <a:cs typeface="+mn-cs"/>
              </a:rPr>
              <a:t>Memperkuat </a:t>
            </a:r>
            <a:r>
              <a:rPr kumimoji="0" lang="en-US" sz="1200" b="0" i="0" u="none" strike="noStrike" kern="1200" cap="none" spc="0" normalizeH="0" baseline="0" noProof="1">
                <a:ln>
                  <a:noFill/>
                </a:ln>
                <a:solidFill>
                  <a:srgbClr val="CC9900"/>
                </a:solidFill>
                <a:effectLst/>
                <a:uLnTx/>
                <a:uFillTx/>
                <a:latin typeface="Avenir Next LT Pro" panose="020B0504020202020204" pitchFamily="34" charset="0"/>
                <a:ea typeface="+mn-ea"/>
                <a:cs typeface="+mn-cs"/>
              </a:rPr>
              <a:t>esensi ajaran agama dalam kehidupan masyarakat</a:t>
            </a:r>
            <a:endParaRPr kumimoji="0" lang="id-ID" sz="1200" b="0" i="0" u="none" strike="noStrike" kern="1200" cap="none" spc="0" normalizeH="0" baseline="0" noProof="1">
              <a:ln>
                <a:noFill/>
              </a:ln>
              <a:solidFill>
                <a:srgbClr val="CC9900"/>
              </a:solidFill>
              <a:effectLst/>
              <a:uLnTx/>
              <a:uFillTx/>
              <a:latin typeface="Avenir Next LT Pro" panose="020B0504020202020204" pitchFamily="34" charset="0"/>
              <a:ea typeface="+mn-ea"/>
              <a:cs typeface="+mn-cs"/>
            </a:endParaRPr>
          </a:p>
        </p:txBody>
      </p:sp>
      <p:sp>
        <p:nvSpPr>
          <p:cNvPr id="66" name="TextBox 65">
            <a:extLst>
              <a:ext uri="{FF2B5EF4-FFF2-40B4-BE49-F238E27FC236}">
                <a16:creationId xmlns:a16="http://schemas.microsoft.com/office/drawing/2014/main" id="{A7A4574F-AD3A-4A0C-B3F3-053C041DF61C}"/>
              </a:ext>
            </a:extLst>
          </p:cNvPr>
          <p:cNvSpPr txBox="1"/>
          <p:nvPr/>
        </p:nvSpPr>
        <p:spPr>
          <a:xfrm>
            <a:off x="4316509" y="2979117"/>
            <a:ext cx="1572892" cy="1200329"/>
          </a:xfrm>
          <a:prstGeom prst="rect">
            <a:avLst/>
          </a:prstGeom>
          <a:noFill/>
        </p:spPr>
        <p:txBody>
          <a:bodyPr wrap="square">
            <a:spAutoFit/>
          </a:bodyPr>
          <a:lstStyle/>
          <a:p>
            <a:pPr marL="0" marR="0" lvl="0" indent="0" algn="ctr" defTabSz="533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1">
                <a:ln>
                  <a:noFill/>
                </a:ln>
                <a:solidFill>
                  <a:srgbClr val="E84C22"/>
                </a:solidFill>
                <a:effectLst/>
                <a:uLnTx/>
                <a:uFillTx/>
                <a:latin typeface="Avenir Next LT Pro" panose="020B0504020202020204" pitchFamily="34" charset="0"/>
                <a:ea typeface="+mn-ea"/>
                <a:cs typeface="+mn-cs"/>
              </a:rPr>
              <a:t>Mengelola keragaman tafsir keagamaan dengan mencerdaskan kehidupan keberagamaan</a:t>
            </a:r>
            <a:endParaRPr kumimoji="0" lang="id-ID" sz="1200" b="0" i="0" u="none" strike="noStrike" kern="1200" cap="none" spc="0" normalizeH="0" baseline="0" noProof="1">
              <a:ln>
                <a:noFill/>
              </a:ln>
              <a:solidFill>
                <a:srgbClr val="E84C22"/>
              </a:solidFill>
              <a:effectLst/>
              <a:uLnTx/>
              <a:uFillTx/>
              <a:latin typeface="Avenir Next LT Pro" panose="020B0504020202020204" pitchFamily="34" charset="0"/>
              <a:ea typeface="+mn-ea"/>
              <a:cs typeface="+mn-cs"/>
            </a:endParaRPr>
          </a:p>
        </p:txBody>
      </p:sp>
      <p:sp>
        <p:nvSpPr>
          <p:cNvPr id="10" name="Rectangle 9">
            <a:extLst>
              <a:ext uri="{FF2B5EF4-FFF2-40B4-BE49-F238E27FC236}">
                <a16:creationId xmlns:a16="http://schemas.microsoft.com/office/drawing/2014/main" id="{E8E64B41-DB9E-45F9-9F9E-2F7F3F53E368}"/>
              </a:ext>
            </a:extLst>
          </p:cNvPr>
          <p:cNvSpPr/>
          <p:nvPr/>
        </p:nvSpPr>
        <p:spPr>
          <a:xfrm>
            <a:off x="93591" y="3237888"/>
            <a:ext cx="2120022"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E6E5DD67-73F3-474F-9677-35333F767FFC}"/>
              </a:ext>
            </a:extLst>
          </p:cNvPr>
          <p:cNvSpPr txBox="1"/>
          <p:nvPr/>
        </p:nvSpPr>
        <p:spPr>
          <a:xfrm>
            <a:off x="367248" y="3391603"/>
            <a:ext cx="2188317" cy="5847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1">
                <a:ln>
                  <a:noFill/>
                </a:ln>
                <a:solidFill>
                  <a:prstClr val="black"/>
                </a:solidFill>
                <a:effectLst/>
                <a:uLnTx/>
                <a:uFillTx/>
                <a:latin typeface="Avenir Next LT Pro" panose="020B0504020202020204" pitchFamily="34" charset="0"/>
                <a:ea typeface="맑은 고딕" panose="020B0503020000020004" pitchFamily="34" charset="-127"/>
                <a:cs typeface="Arial" panose="020B0604020202020204" pitchFamily="34" charset="0"/>
              </a:rPr>
              <a:t>Kondisi kebangsaan dan keagamaan</a:t>
            </a:r>
          </a:p>
        </p:txBody>
      </p:sp>
      <p:sp>
        <p:nvSpPr>
          <p:cNvPr id="70" name="Rectangle 69">
            <a:extLst>
              <a:ext uri="{FF2B5EF4-FFF2-40B4-BE49-F238E27FC236}">
                <a16:creationId xmlns:a16="http://schemas.microsoft.com/office/drawing/2014/main" id="{1930E041-C68D-4AF4-B3F4-1BE1FF405146}"/>
              </a:ext>
            </a:extLst>
          </p:cNvPr>
          <p:cNvSpPr/>
          <p:nvPr/>
        </p:nvSpPr>
        <p:spPr>
          <a:xfrm>
            <a:off x="6621485" y="3240433"/>
            <a:ext cx="1618565"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FA6A6268-84BA-4C6F-805E-2F5420689B67}"/>
              </a:ext>
            </a:extLst>
          </p:cNvPr>
          <p:cNvSpPr txBox="1"/>
          <p:nvPr/>
        </p:nvSpPr>
        <p:spPr>
          <a:xfrm>
            <a:off x="6741042" y="3391603"/>
            <a:ext cx="1233645" cy="5847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1">
                <a:ln>
                  <a:noFill/>
                </a:ln>
                <a:solidFill>
                  <a:prstClr val="black"/>
                </a:solidFill>
                <a:effectLst/>
                <a:uLnTx/>
                <a:uFillTx/>
                <a:latin typeface="Avenir Next LT Pro" panose="020B0504020202020204" pitchFamily="34" charset="0"/>
                <a:ea typeface="맑은 고딕" panose="020B0503020000020004" pitchFamily="34" charset="-127"/>
                <a:cs typeface="Arial" panose="020B0604020202020204" pitchFamily="34" charset="0"/>
              </a:rPr>
              <a:t>Moderasi Beragama</a:t>
            </a:r>
          </a:p>
        </p:txBody>
      </p:sp>
      <p:sp>
        <p:nvSpPr>
          <p:cNvPr id="71" name="Rectangle 70">
            <a:extLst>
              <a:ext uri="{FF2B5EF4-FFF2-40B4-BE49-F238E27FC236}">
                <a16:creationId xmlns:a16="http://schemas.microsoft.com/office/drawing/2014/main" id="{D38D4132-4E9E-4429-B11B-A9EF1A129BAB}"/>
              </a:ext>
            </a:extLst>
          </p:cNvPr>
          <p:cNvSpPr/>
          <p:nvPr/>
        </p:nvSpPr>
        <p:spPr>
          <a:xfrm>
            <a:off x="9583294" y="3244533"/>
            <a:ext cx="1373832" cy="82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3BFAB4A5-EF3B-4AE2-B1EB-BB377A1A9934}"/>
              </a:ext>
            </a:extLst>
          </p:cNvPr>
          <p:cNvSpPr txBox="1"/>
          <p:nvPr/>
        </p:nvSpPr>
        <p:spPr>
          <a:xfrm>
            <a:off x="9627303" y="3391603"/>
            <a:ext cx="1898994" cy="5847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1">
                <a:ln>
                  <a:noFill/>
                </a:ln>
                <a:solidFill>
                  <a:prstClr val="black"/>
                </a:solidFill>
                <a:effectLst/>
                <a:uLnTx/>
                <a:uFillTx/>
                <a:latin typeface="Avenir Next LT Pro" panose="020B0504020202020204" pitchFamily="34" charset="0"/>
                <a:ea typeface="맑은 고딕" panose="020B0503020000020004" pitchFamily="34" charset="-127"/>
                <a:cs typeface="Arial" panose="020B0604020202020204" pitchFamily="34" charset="0"/>
              </a:rPr>
              <a:t>Toleran, Harmonis, Damai</a:t>
            </a:r>
          </a:p>
        </p:txBody>
      </p:sp>
      <p:sp>
        <p:nvSpPr>
          <p:cNvPr id="46" name="TextBox 45">
            <a:extLst>
              <a:ext uri="{FF2B5EF4-FFF2-40B4-BE49-F238E27FC236}">
                <a16:creationId xmlns:a16="http://schemas.microsoft.com/office/drawing/2014/main" id="{F9DA782D-986F-494D-98FF-D9F0C6569607}"/>
              </a:ext>
            </a:extLst>
          </p:cNvPr>
          <p:cNvSpPr txBox="1"/>
          <p:nvPr/>
        </p:nvSpPr>
        <p:spPr>
          <a:xfrm>
            <a:off x="605880" y="285808"/>
            <a:ext cx="616305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E84C22"/>
                </a:solidFill>
                <a:effectLst/>
                <a:uLnTx/>
                <a:uFillTx/>
                <a:latin typeface="Avenir Next LT Pro" panose="020B0504020202020204" pitchFamily="34" charset="0"/>
                <a:ea typeface="+mn-ea"/>
                <a:cs typeface="+mn-cs"/>
              </a:rPr>
              <a:t>Urgensi</a:t>
            </a:r>
            <a:endParaRPr kumimoji="0" lang="en-US" sz="3200" b="1" i="0" u="none" strike="noStrike" kern="1200" cap="none" spc="0" normalizeH="0" baseline="0" noProof="0" dirty="0">
              <a:ln>
                <a:noFill/>
              </a:ln>
              <a:solidFill>
                <a:srgbClr val="E84C22"/>
              </a:solidFill>
              <a:effectLst/>
              <a:uLnTx/>
              <a:uFillTx/>
              <a:latin typeface="Avenir Next LT Pro" panose="020B0504020202020204" pitchFamily="34" charset="0"/>
              <a:ea typeface="+mn-ea"/>
              <a:cs typeface="+mn-cs"/>
            </a:endParaRPr>
          </a:p>
        </p:txBody>
      </p:sp>
      <p:sp>
        <p:nvSpPr>
          <p:cNvPr id="47" name="Rectangle 46">
            <a:extLst>
              <a:ext uri="{FF2B5EF4-FFF2-40B4-BE49-F238E27FC236}">
                <a16:creationId xmlns:a16="http://schemas.microsoft.com/office/drawing/2014/main" id="{37478469-31FE-4E60-9293-777D9406163C}"/>
              </a:ext>
            </a:extLst>
          </p:cNvPr>
          <p:cNvSpPr/>
          <p:nvPr/>
        </p:nvSpPr>
        <p:spPr>
          <a:xfrm>
            <a:off x="271707" y="-5758"/>
            <a:ext cx="182880" cy="1097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34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posing for the camera&#10;&#10;Description generated with very high confidence">
            <a:extLst>
              <a:ext uri="{FF2B5EF4-FFF2-40B4-BE49-F238E27FC236}">
                <a16:creationId xmlns:a16="http://schemas.microsoft.com/office/drawing/2014/main" id="{869D14A5-C265-44F9-BB35-5AEC480B513B}"/>
              </a:ext>
            </a:extLst>
          </p:cNvPr>
          <p:cNvPicPr>
            <a:picLocks noChangeAspect="1"/>
          </p:cNvPicPr>
          <p:nvPr/>
        </p:nvPicPr>
        <p:blipFill rotWithShape="1">
          <a:blip r:embed="rId2">
            <a:extLst>
              <a:ext uri="{28A0092B-C50C-407E-A947-70E740481C1C}">
                <a14:useLocalDpi xmlns:a14="http://schemas.microsoft.com/office/drawing/2010/main" val="0"/>
              </a:ext>
            </a:extLst>
          </a:blip>
          <a:srcRect r="12999" b="10156"/>
          <a:stretch/>
        </p:blipFill>
        <p:spPr>
          <a:xfrm>
            <a:off x="123661" y="2051000"/>
            <a:ext cx="6173746" cy="3586220"/>
          </a:xfrm>
          <a:prstGeom prst="rect">
            <a:avLst/>
          </a:prstGeom>
        </p:spPr>
      </p:pic>
      <p:sp>
        <p:nvSpPr>
          <p:cNvPr id="8" name="TextBox 7">
            <a:extLst>
              <a:ext uri="{FF2B5EF4-FFF2-40B4-BE49-F238E27FC236}">
                <a16:creationId xmlns:a16="http://schemas.microsoft.com/office/drawing/2014/main" id="{1A0F0CE2-EB52-48FE-878A-7543350A06D2}"/>
              </a:ext>
            </a:extLst>
          </p:cNvPr>
          <p:cNvSpPr txBox="1"/>
          <p:nvPr/>
        </p:nvSpPr>
        <p:spPr>
          <a:xfrm>
            <a:off x="123661" y="5676391"/>
            <a:ext cx="6559826" cy="40011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2000" b="1">
                <a:ln/>
                <a:solidFill>
                  <a:schemeClr val="accent3"/>
                </a:solidFill>
                <a:latin typeface="+mj-lt"/>
                <a:ea typeface="Kozuka Mincho Pro H" panose="02020A00000000000000" pitchFamily="18" charset="-128"/>
              </a:rPr>
              <a:t>Kisah pak Dita sekeluarga</a:t>
            </a:r>
            <a:endParaRPr lang="en-ID" sz="2000" b="1">
              <a:ln/>
              <a:solidFill>
                <a:schemeClr val="accent3"/>
              </a:solidFill>
              <a:latin typeface="+mj-lt"/>
              <a:ea typeface="Kozuka Mincho Pro H" panose="02020A00000000000000" pitchFamily="18" charset="-128"/>
            </a:endParaRPr>
          </a:p>
        </p:txBody>
      </p:sp>
      <p:pic>
        <p:nvPicPr>
          <p:cNvPr id="2" name="Picture 1" descr="A picture containing graphical user interface&#10;&#10;Description automatically generated">
            <a:extLst>
              <a:ext uri="{FF2B5EF4-FFF2-40B4-BE49-F238E27FC236}">
                <a16:creationId xmlns:a16="http://schemas.microsoft.com/office/drawing/2014/main" id="{966735F5-8F0C-4E04-AB26-C5559CE9C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87" y="1269544"/>
            <a:ext cx="5149132" cy="5149132"/>
          </a:xfrm>
          <a:prstGeom prst="rect">
            <a:avLst/>
          </a:prstGeom>
        </p:spPr>
      </p:pic>
      <p:sp>
        <p:nvSpPr>
          <p:cNvPr id="5" name="TextBox 4">
            <a:extLst>
              <a:ext uri="{FF2B5EF4-FFF2-40B4-BE49-F238E27FC236}">
                <a16:creationId xmlns:a16="http://schemas.microsoft.com/office/drawing/2014/main" id="{0C64904D-676C-473D-9372-6C81155E6A17}"/>
              </a:ext>
            </a:extLst>
          </p:cNvPr>
          <p:cNvSpPr txBox="1"/>
          <p:nvPr/>
        </p:nvSpPr>
        <p:spPr>
          <a:xfrm>
            <a:off x="276608" y="253881"/>
            <a:ext cx="61737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1">
                <a:ln>
                  <a:noFill/>
                </a:ln>
                <a:solidFill>
                  <a:schemeClr val="accent4">
                    <a:lumMod val="75000"/>
                  </a:schemeClr>
                </a:solidFill>
                <a:effectLst/>
                <a:uLnTx/>
                <a:uFillTx/>
                <a:latin typeface="Avenir Next LT Pro" panose="020B0504020202020204" pitchFamily="34" charset="0"/>
                <a:ea typeface="맑은 고딕" panose="020B0503020000020004" pitchFamily="34" charset="-127"/>
                <a:cs typeface="Arial" panose="020B0604020202020204" pitchFamily="34" charset="0"/>
              </a:rPr>
              <a:t>Berkembangnya cara pandang, sikap dan praktik beragama yang berlebihan (ekstrem), yang mengesampingkan martabat kemanusiaan</a:t>
            </a:r>
          </a:p>
        </p:txBody>
      </p:sp>
    </p:spTree>
    <p:extLst>
      <p:ext uri="{BB962C8B-B14F-4D97-AF65-F5344CB8AC3E}">
        <p14:creationId xmlns:p14="http://schemas.microsoft.com/office/powerpoint/2010/main" val="2010060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42EA9E54-C80B-4877-A20E-17EC0AFEE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44" y="227010"/>
            <a:ext cx="4948737" cy="642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screenshot of a person&#10;&#10;Description automatically generated">
            <a:extLst>
              <a:ext uri="{FF2B5EF4-FFF2-40B4-BE49-F238E27FC236}">
                <a16:creationId xmlns:a16="http://schemas.microsoft.com/office/drawing/2014/main" id="{2894C589-E9AD-480E-A362-A01DEC3E5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373" y="930302"/>
            <a:ext cx="6022980" cy="4997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0620301"/>
      </p:ext>
    </p:extLst>
  </p:cSld>
  <p:clrMapOvr>
    <a:masterClrMapping/>
  </p:clrMapOvr>
</p:sld>
</file>

<file path=ppt/theme/theme1.xml><?xml version="1.0" encoding="utf-8"?>
<a:theme xmlns:a="http://schemas.openxmlformats.org/drawingml/2006/main" name="1_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Aharoni"/>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ustom 3">
      <a:majorFont>
        <a:latin typeface="American Purpose"/>
        <a:ea typeface=""/>
        <a:cs typeface=""/>
      </a:majorFont>
      <a:minorFont>
        <a:latin typeface="Tw Cen M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4">
      <a:dk1>
        <a:srgbClr val="000000"/>
      </a:dk1>
      <a:lt1>
        <a:srgbClr val="FFFFFF"/>
      </a:lt1>
      <a:dk2>
        <a:srgbClr val="000000"/>
      </a:dk2>
      <a:lt2>
        <a:srgbClr val="E6E6E6"/>
      </a:lt2>
      <a:accent1>
        <a:srgbClr val="264653"/>
      </a:accent1>
      <a:accent2>
        <a:srgbClr val="2A9D8F"/>
      </a:accent2>
      <a:accent3>
        <a:srgbClr val="E9C46A"/>
      </a:accent3>
      <a:accent4>
        <a:srgbClr val="F4A261"/>
      </a:accent4>
      <a:accent5>
        <a:srgbClr val="E76F51"/>
      </a:accent5>
      <a:accent6>
        <a:srgbClr val="FFFFFF"/>
      </a:accent6>
      <a:hlink>
        <a:srgbClr val="FFFFFF"/>
      </a:hlink>
      <a:folHlink>
        <a:srgbClr val="FFFFFF"/>
      </a:folHlink>
    </a:clrScheme>
    <a:fontScheme name="Custom 1">
      <a:majorFont>
        <a:latin typeface="Bahnschrift SemiBold"/>
        <a:ea typeface=""/>
        <a:cs typeface=""/>
      </a:majorFont>
      <a:minorFont>
        <a:latin typeface="Bahnschrift SemiBold SemiConde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History Month_TM10103076_Win32_LH_v4" id="{5AE25372-5B71-4B3F-A332-C4D84C968E46}" vid="{07F4610E-88B6-4CC8-AAA7-899DFEA9E17B}"/>
    </a:ext>
  </a:extLst>
</a:theme>
</file>

<file path=ppt/theme/theme4.xml><?xml version="1.0" encoding="utf-8"?>
<a:theme xmlns:a="http://schemas.openxmlformats.org/drawingml/2006/main" name="5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GradientRiseVTI">
  <a:themeElements>
    <a:clrScheme name="Custom 1">
      <a:dk1>
        <a:sysClr val="windowText" lastClr="000000"/>
      </a:dk1>
      <a:lt1>
        <a:sysClr val="window" lastClr="FFFFFF"/>
      </a:lt1>
      <a:dk2>
        <a:srgbClr val="455F51"/>
      </a:dk2>
      <a:lt2>
        <a:srgbClr val="E3DED1"/>
      </a:lt2>
      <a:accent1>
        <a:srgbClr val="2A4F1C"/>
      </a:accent1>
      <a:accent2>
        <a:srgbClr val="354F12"/>
      </a:accent2>
      <a:accent3>
        <a:srgbClr val="C0CF3A"/>
      </a:accent3>
      <a:accent4>
        <a:srgbClr val="029676"/>
      </a:accent4>
      <a:accent5>
        <a:srgbClr val="4AB5C4"/>
      </a:accent5>
      <a:accent6>
        <a:srgbClr val="0989B1"/>
      </a:accent6>
      <a:hlink>
        <a:srgbClr val="6B9F25"/>
      </a:hlink>
      <a:folHlink>
        <a:srgbClr val="BA6906"/>
      </a:folHlink>
    </a:clrScheme>
    <a:fontScheme name="Custom 10">
      <a:majorFont>
        <a:latin typeface="Avenir Next LT Pro Demi"/>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6.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Custom 8">
      <a:majorFont>
        <a:latin typeface="Verdana Pro Cond Semibold"/>
        <a:ea typeface=""/>
        <a:cs typeface=""/>
      </a:majorFont>
      <a:minorFont>
        <a:latin typeface="Verdana Pro Cond"/>
        <a:ea typeface=""/>
        <a:cs typeface=""/>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7487</TotalTime>
  <Words>1130</Words>
  <Application>Microsoft Office PowerPoint</Application>
  <PresentationFormat>Widescreen</PresentationFormat>
  <Paragraphs>117</Paragraphs>
  <Slides>25</Slides>
  <Notes>2</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25</vt:i4>
      </vt:variant>
    </vt:vector>
  </HeadingPairs>
  <TitlesOfParts>
    <vt:vector size="48" baseType="lpstr">
      <vt:lpstr>Adobe Gothic Std B</vt:lpstr>
      <vt:lpstr>Aharoni</vt:lpstr>
      <vt:lpstr>American Purpose</vt:lpstr>
      <vt:lpstr>Arial</vt:lpstr>
      <vt:lpstr>Avenir Next LT Pro</vt:lpstr>
      <vt:lpstr>Avenir Next LT Pro Demi</vt:lpstr>
      <vt:lpstr>Bahnschrift SemiBold</vt:lpstr>
      <vt:lpstr>Bahnschrift SemiBold SemiConden</vt:lpstr>
      <vt:lpstr>Calibri</vt:lpstr>
      <vt:lpstr>Calibri Light</vt:lpstr>
      <vt:lpstr>Century Gothic</vt:lpstr>
      <vt:lpstr>Roboto Condensed</vt:lpstr>
      <vt:lpstr>Segoe Print</vt:lpstr>
      <vt:lpstr>Tw Cen MT</vt:lpstr>
      <vt:lpstr>Verdana Pro Cond</vt:lpstr>
      <vt:lpstr>Verdana Pro Cond Semibold</vt:lpstr>
      <vt:lpstr>Wingdings</vt:lpstr>
      <vt:lpstr>1_Office Theme</vt:lpstr>
      <vt:lpstr>3_Office Theme</vt:lpstr>
      <vt:lpstr>2_Office Theme</vt:lpstr>
      <vt:lpstr>5_Office Theme</vt:lpstr>
      <vt:lpstr>GradientRiseVTI</vt:lpstr>
      <vt:lpstr>Atlas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RISET </vt:lpstr>
      <vt:lpstr>PowerPoint Presentation</vt:lpstr>
      <vt:lpstr>PowerPoint Presentation</vt:lpstr>
      <vt:lpstr>Survey Khotbah Masjid Kementerian, BUMN dan Lembaga P3M, 2017</vt:lpstr>
      <vt:lpstr>NARASI EKSKLUSIVISME &amp; EKSTREMISME BERAGAMA GLOBAL</vt:lpstr>
      <vt:lpstr>Pembentukan Nilai:  dari exclusivity berujung pada  violent extremism  </vt:lpstr>
      <vt:lpstr>DUA ARUS PARADIGMA  PRAKTIK KEBERAGAMAN (syafii anwar)</vt:lpstr>
      <vt:lpstr>PowerPoint Presentation</vt:lpstr>
      <vt:lpstr>menguatnya eksklusifisme dan sikap intoleran  pada masyarakat awam arus utama</vt:lpstr>
      <vt:lpstr>MENGAPA BISA MENGHEBAT? </vt:lpstr>
      <vt:lpstr>TANTANGAN KEHIDUPAN BERAGAMA DAN (DEMOKRASI) PANCASILA</vt:lpstr>
      <vt:lpstr>Pendekatan Strategis Terintegrasi untuk Perubahan Berkelanjutan (diadaptasi dari 3R Strategy - Susan Walsh)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ALUR</dc:title>
  <dc:creator>Alissa Wahid</dc:creator>
  <cp:lastModifiedBy>zainalabidin</cp:lastModifiedBy>
  <cp:revision>131</cp:revision>
  <dcterms:created xsi:type="dcterms:W3CDTF">2020-04-01T17:35:23Z</dcterms:created>
  <dcterms:modified xsi:type="dcterms:W3CDTF">2022-06-02T04:26:45Z</dcterms:modified>
</cp:coreProperties>
</file>